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2.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22.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showSpecialPlsOnTitleSld="0">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Lst>
  <p:sldSz cy="6858000" cx="12192000"/>
  <p:notesSz cx="6799250" cy="99298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27" roundtripDataSignature="AMtx7mhTFwrjqkw3UDRhYpf+QXrN8xPL6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27" Type="http://customschemas.google.com/relationships/presentationmetadata" Target="metadata"/><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46347" cy="49821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4" name="Google Shape;4;n"/>
          <p:cNvSpPr txBox="1"/>
          <p:nvPr>
            <p:ph idx="10" type="dt"/>
          </p:nvPr>
        </p:nvSpPr>
        <p:spPr>
          <a:xfrm>
            <a:off x="3851342" y="0"/>
            <a:ext cx="2946347" cy="498215"/>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5" name="Google Shape;5;n"/>
          <p:cNvSpPr/>
          <p:nvPr>
            <p:ph idx="3" type="sldImg"/>
          </p:nvPr>
        </p:nvSpPr>
        <p:spPr>
          <a:xfrm>
            <a:off x="422275" y="1241425"/>
            <a:ext cx="5954713" cy="3351213"/>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79927" y="4778722"/>
            <a:ext cx="5439410" cy="3909864"/>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indent="-228600" lvl="1" marL="9144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2pPr>
            <a:lvl3pPr indent="-228600" lvl="2" marL="13716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3pPr>
            <a:lvl4pPr indent="-228600" lvl="3" marL="18288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4pPr>
            <a:lvl5pPr indent="-228600" lvl="4" marL="22860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5pPr>
            <a:lvl6pPr indent="-228600" lvl="5" marL="27432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6pPr>
            <a:lvl7pPr indent="-228600" lvl="6" marL="32004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7pPr>
            <a:lvl8pPr indent="-228600" lvl="7" marL="36576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8pPr>
            <a:lvl9pPr indent="-228600" lvl="8" marL="41148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9pPr>
          </a:lstStyle>
          <a:p/>
        </p:txBody>
      </p:sp>
      <p:sp>
        <p:nvSpPr>
          <p:cNvPr id="7" name="Google Shape;7;n"/>
          <p:cNvSpPr txBox="1"/>
          <p:nvPr>
            <p:ph idx="11" type="ftr"/>
          </p:nvPr>
        </p:nvSpPr>
        <p:spPr>
          <a:xfrm>
            <a:off x="0" y="9431600"/>
            <a:ext cx="2946347" cy="498214"/>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8" name="Google Shape;8;n"/>
          <p:cNvSpPr txBox="1"/>
          <p:nvPr>
            <p:ph idx="12" type="sldNum"/>
          </p:nvPr>
        </p:nvSpPr>
        <p:spPr>
          <a:xfrm>
            <a:off x="3851342" y="9431600"/>
            <a:ext cx="2946347" cy="498214"/>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ar-EG"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1:notes"/>
          <p:cNvSpPr txBox="1"/>
          <p:nvPr>
            <p:ph idx="1" type="body"/>
          </p:nvPr>
        </p:nvSpPr>
        <p:spPr>
          <a:xfrm>
            <a:off x="679927" y="4778722"/>
            <a:ext cx="5439410" cy="3909864"/>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6" name="Google Shape;86;p1:notes"/>
          <p:cNvSpPr/>
          <p:nvPr>
            <p:ph idx="2" type="sldImg"/>
          </p:nvPr>
        </p:nvSpPr>
        <p:spPr>
          <a:xfrm>
            <a:off x="422275" y="1241425"/>
            <a:ext cx="5954713" cy="3351213"/>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p10:notes"/>
          <p:cNvSpPr txBox="1"/>
          <p:nvPr>
            <p:ph idx="1" type="body"/>
          </p:nvPr>
        </p:nvSpPr>
        <p:spPr>
          <a:xfrm>
            <a:off x="679927" y="4778722"/>
            <a:ext cx="5439410" cy="3909864"/>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0" name="Google Shape;170;p10:notes"/>
          <p:cNvSpPr/>
          <p:nvPr>
            <p:ph idx="2" type="sldImg"/>
          </p:nvPr>
        </p:nvSpPr>
        <p:spPr>
          <a:xfrm>
            <a:off x="422275" y="1241425"/>
            <a:ext cx="5954713" cy="3351213"/>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6" name="Shape 176"/>
        <p:cNvGrpSpPr/>
        <p:nvPr/>
      </p:nvGrpSpPr>
      <p:grpSpPr>
        <a:xfrm>
          <a:off x="0" y="0"/>
          <a:ext cx="0" cy="0"/>
          <a:chOff x="0" y="0"/>
          <a:chExt cx="0" cy="0"/>
        </a:xfrm>
      </p:grpSpPr>
      <p:sp>
        <p:nvSpPr>
          <p:cNvPr id="177" name="Google Shape;177;p11:notes"/>
          <p:cNvSpPr txBox="1"/>
          <p:nvPr>
            <p:ph idx="1" type="body"/>
          </p:nvPr>
        </p:nvSpPr>
        <p:spPr>
          <a:xfrm>
            <a:off x="679927" y="4778722"/>
            <a:ext cx="5439410" cy="3909864"/>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8" name="Google Shape;178;p11:notes"/>
          <p:cNvSpPr/>
          <p:nvPr>
            <p:ph idx="2" type="sldImg"/>
          </p:nvPr>
        </p:nvSpPr>
        <p:spPr>
          <a:xfrm>
            <a:off x="422275" y="1241425"/>
            <a:ext cx="5954713" cy="3351213"/>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3" name="Shape 183"/>
        <p:cNvGrpSpPr/>
        <p:nvPr/>
      </p:nvGrpSpPr>
      <p:grpSpPr>
        <a:xfrm>
          <a:off x="0" y="0"/>
          <a:ext cx="0" cy="0"/>
          <a:chOff x="0" y="0"/>
          <a:chExt cx="0" cy="0"/>
        </a:xfrm>
      </p:grpSpPr>
      <p:sp>
        <p:nvSpPr>
          <p:cNvPr id="184" name="Google Shape;184;p12:notes"/>
          <p:cNvSpPr txBox="1"/>
          <p:nvPr>
            <p:ph idx="1" type="body"/>
          </p:nvPr>
        </p:nvSpPr>
        <p:spPr>
          <a:xfrm>
            <a:off x="679927" y="4778722"/>
            <a:ext cx="5439410" cy="3909864"/>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5" name="Google Shape;185;p12:notes"/>
          <p:cNvSpPr/>
          <p:nvPr>
            <p:ph idx="2" type="sldImg"/>
          </p:nvPr>
        </p:nvSpPr>
        <p:spPr>
          <a:xfrm>
            <a:off x="422275" y="1241425"/>
            <a:ext cx="5954713" cy="3351213"/>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0" name="Shape 190"/>
        <p:cNvGrpSpPr/>
        <p:nvPr/>
      </p:nvGrpSpPr>
      <p:grpSpPr>
        <a:xfrm>
          <a:off x="0" y="0"/>
          <a:ext cx="0" cy="0"/>
          <a:chOff x="0" y="0"/>
          <a:chExt cx="0" cy="0"/>
        </a:xfrm>
      </p:grpSpPr>
      <p:sp>
        <p:nvSpPr>
          <p:cNvPr id="191" name="Google Shape;191;p13:notes"/>
          <p:cNvSpPr txBox="1"/>
          <p:nvPr>
            <p:ph idx="1" type="body"/>
          </p:nvPr>
        </p:nvSpPr>
        <p:spPr>
          <a:xfrm>
            <a:off x="679927" y="4778722"/>
            <a:ext cx="5439410" cy="3909864"/>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2" name="Google Shape;192;p13:notes"/>
          <p:cNvSpPr/>
          <p:nvPr>
            <p:ph idx="2" type="sldImg"/>
          </p:nvPr>
        </p:nvSpPr>
        <p:spPr>
          <a:xfrm>
            <a:off x="422275" y="1241425"/>
            <a:ext cx="5954713" cy="3351213"/>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7" name="Shape 197"/>
        <p:cNvGrpSpPr/>
        <p:nvPr/>
      </p:nvGrpSpPr>
      <p:grpSpPr>
        <a:xfrm>
          <a:off x="0" y="0"/>
          <a:ext cx="0" cy="0"/>
          <a:chOff x="0" y="0"/>
          <a:chExt cx="0" cy="0"/>
        </a:xfrm>
      </p:grpSpPr>
      <p:sp>
        <p:nvSpPr>
          <p:cNvPr id="198" name="Google Shape;198;p14:notes"/>
          <p:cNvSpPr txBox="1"/>
          <p:nvPr>
            <p:ph idx="1" type="body"/>
          </p:nvPr>
        </p:nvSpPr>
        <p:spPr>
          <a:xfrm>
            <a:off x="679927" y="4778722"/>
            <a:ext cx="5439410" cy="3909864"/>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9" name="Google Shape;199;p14:notes"/>
          <p:cNvSpPr/>
          <p:nvPr>
            <p:ph idx="2" type="sldImg"/>
          </p:nvPr>
        </p:nvSpPr>
        <p:spPr>
          <a:xfrm>
            <a:off x="422275" y="1241425"/>
            <a:ext cx="5954713" cy="3351213"/>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4" name="Shape 204"/>
        <p:cNvGrpSpPr/>
        <p:nvPr/>
      </p:nvGrpSpPr>
      <p:grpSpPr>
        <a:xfrm>
          <a:off x="0" y="0"/>
          <a:ext cx="0" cy="0"/>
          <a:chOff x="0" y="0"/>
          <a:chExt cx="0" cy="0"/>
        </a:xfrm>
      </p:grpSpPr>
      <p:sp>
        <p:nvSpPr>
          <p:cNvPr id="205" name="Google Shape;205;p15:notes"/>
          <p:cNvSpPr txBox="1"/>
          <p:nvPr>
            <p:ph idx="1" type="body"/>
          </p:nvPr>
        </p:nvSpPr>
        <p:spPr>
          <a:xfrm>
            <a:off x="679927" y="4778722"/>
            <a:ext cx="5439410" cy="3909864"/>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6" name="Google Shape;206;p15:notes"/>
          <p:cNvSpPr/>
          <p:nvPr>
            <p:ph idx="2" type="sldImg"/>
          </p:nvPr>
        </p:nvSpPr>
        <p:spPr>
          <a:xfrm>
            <a:off x="422275" y="1241425"/>
            <a:ext cx="5954713" cy="3351213"/>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1" name="Shape 211"/>
        <p:cNvGrpSpPr/>
        <p:nvPr/>
      </p:nvGrpSpPr>
      <p:grpSpPr>
        <a:xfrm>
          <a:off x="0" y="0"/>
          <a:ext cx="0" cy="0"/>
          <a:chOff x="0" y="0"/>
          <a:chExt cx="0" cy="0"/>
        </a:xfrm>
      </p:grpSpPr>
      <p:sp>
        <p:nvSpPr>
          <p:cNvPr id="212" name="Google Shape;212;p16:notes"/>
          <p:cNvSpPr txBox="1"/>
          <p:nvPr>
            <p:ph idx="1" type="body"/>
          </p:nvPr>
        </p:nvSpPr>
        <p:spPr>
          <a:xfrm>
            <a:off x="679927" y="4778722"/>
            <a:ext cx="5439410" cy="3909864"/>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3" name="Google Shape;213;p16:notes"/>
          <p:cNvSpPr/>
          <p:nvPr>
            <p:ph idx="2" type="sldImg"/>
          </p:nvPr>
        </p:nvSpPr>
        <p:spPr>
          <a:xfrm>
            <a:off x="422275" y="1241425"/>
            <a:ext cx="5954713" cy="3351213"/>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8" name="Shape 218"/>
        <p:cNvGrpSpPr/>
        <p:nvPr/>
      </p:nvGrpSpPr>
      <p:grpSpPr>
        <a:xfrm>
          <a:off x="0" y="0"/>
          <a:ext cx="0" cy="0"/>
          <a:chOff x="0" y="0"/>
          <a:chExt cx="0" cy="0"/>
        </a:xfrm>
      </p:grpSpPr>
      <p:sp>
        <p:nvSpPr>
          <p:cNvPr id="219" name="Google Shape;219;p17:notes"/>
          <p:cNvSpPr/>
          <p:nvPr>
            <p:ph idx="2" type="sldImg"/>
          </p:nvPr>
        </p:nvSpPr>
        <p:spPr>
          <a:xfrm>
            <a:off x="422275" y="1241425"/>
            <a:ext cx="5954713" cy="3351213"/>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20" name="Google Shape;220;p17:notes"/>
          <p:cNvSpPr txBox="1"/>
          <p:nvPr>
            <p:ph idx="1" type="body"/>
          </p:nvPr>
        </p:nvSpPr>
        <p:spPr>
          <a:xfrm>
            <a:off x="679927" y="4778722"/>
            <a:ext cx="5439410" cy="3909864"/>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1" name="Google Shape;221;p17:notes"/>
          <p:cNvSpPr txBox="1"/>
          <p:nvPr>
            <p:ph idx="12" type="sldNum"/>
          </p:nvPr>
        </p:nvSpPr>
        <p:spPr>
          <a:xfrm>
            <a:off x="3851342" y="9431600"/>
            <a:ext cx="2946347" cy="498214"/>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ar-EG"/>
              <a:t>‹#›</a:t>
            </a:fld>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6" name="Shape 226"/>
        <p:cNvGrpSpPr/>
        <p:nvPr/>
      </p:nvGrpSpPr>
      <p:grpSpPr>
        <a:xfrm>
          <a:off x="0" y="0"/>
          <a:ext cx="0" cy="0"/>
          <a:chOff x="0" y="0"/>
          <a:chExt cx="0" cy="0"/>
        </a:xfrm>
      </p:grpSpPr>
      <p:sp>
        <p:nvSpPr>
          <p:cNvPr id="227" name="Google Shape;227;p18:notes"/>
          <p:cNvSpPr txBox="1"/>
          <p:nvPr>
            <p:ph idx="1" type="body"/>
          </p:nvPr>
        </p:nvSpPr>
        <p:spPr>
          <a:xfrm>
            <a:off x="679927" y="4778722"/>
            <a:ext cx="5439410" cy="3909864"/>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8" name="Google Shape;228;p18:notes"/>
          <p:cNvSpPr/>
          <p:nvPr>
            <p:ph idx="2" type="sldImg"/>
          </p:nvPr>
        </p:nvSpPr>
        <p:spPr>
          <a:xfrm>
            <a:off x="422275" y="1241425"/>
            <a:ext cx="5954713" cy="3351213"/>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3" name="Shape 233"/>
        <p:cNvGrpSpPr/>
        <p:nvPr/>
      </p:nvGrpSpPr>
      <p:grpSpPr>
        <a:xfrm>
          <a:off x="0" y="0"/>
          <a:ext cx="0" cy="0"/>
          <a:chOff x="0" y="0"/>
          <a:chExt cx="0" cy="0"/>
        </a:xfrm>
      </p:grpSpPr>
      <p:sp>
        <p:nvSpPr>
          <p:cNvPr id="234" name="Google Shape;234;p19:notes"/>
          <p:cNvSpPr txBox="1"/>
          <p:nvPr>
            <p:ph idx="1" type="body"/>
          </p:nvPr>
        </p:nvSpPr>
        <p:spPr>
          <a:xfrm>
            <a:off x="679927" y="4778722"/>
            <a:ext cx="5439410" cy="3909864"/>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5" name="Google Shape;235;p19:notes"/>
          <p:cNvSpPr/>
          <p:nvPr>
            <p:ph idx="2" type="sldImg"/>
          </p:nvPr>
        </p:nvSpPr>
        <p:spPr>
          <a:xfrm>
            <a:off x="422275" y="1241425"/>
            <a:ext cx="5954713" cy="3351213"/>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p2:notes"/>
          <p:cNvSpPr txBox="1"/>
          <p:nvPr>
            <p:ph idx="1" type="body"/>
          </p:nvPr>
        </p:nvSpPr>
        <p:spPr>
          <a:xfrm>
            <a:off x="679927" y="4778722"/>
            <a:ext cx="5439410" cy="3909864"/>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2" name="Google Shape;92;p2:notes"/>
          <p:cNvSpPr/>
          <p:nvPr>
            <p:ph idx="2" type="sldImg"/>
          </p:nvPr>
        </p:nvSpPr>
        <p:spPr>
          <a:xfrm>
            <a:off x="422275" y="1241425"/>
            <a:ext cx="5954713" cy="3351213"/>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4" name="Shape 254"/>
        <p:cNvGrpSpPr/>
        <p:nvPr/>
      </p:nvGrpSpPr>
      <p:grpSpPr>
        <a:xfrm>
          <a:off x="0" y="0"/>
          <a:ext cx="0" cy="0"/>
          <a:chOff x="0" y="0"/>
          <a:chExt cx="0" cy="0"/>
        </a:xfrm>
      </p:grpSpPr>
      <p:sp>
        <p:nvSpPr>
          <p:cNvPr id="255" name="Google Shape;255;p20:notes"/>
          <p:cNvSpPr/>
          <p:nvPr>
            <p:ph idx="2" type="sldImg"/>
          </p:nvPr>
        </p:nvSpPr>
        <p:spPr>
          <a:xfrm>
            <a:off x="422275" y="1241425"/>
            <a:ext cx="5954713" cy="3351213"/>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56" name="Google Shape;256;p20:notes"/>
          <p:cNvSpPr txBox="1"/>
          <p:nvPr>
            <p:ph idx="1" type="body"/>
          </p:nvPr>
        </p:nvSpPr>
        <p:spPr>
          <a:xfrm>
            <a:off x="679927" y="4778722"/>
            <a:ext cx="5439410" cy="3909864"/>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57" name="Google Shape;257;p20:notes"/>
          <p:cNvSpPr txBox="1"/>
          <p:nvPr>
            <p:ph idx="12" type="sldNum"/>
          </p:nvPr>
        </p:nvSpPr>
        <p:spPr>
          <a:xfrm>
            <a:off x="3851342" y="9431600"/>
            <a:ext cx="2946347" cy="498214"/>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ar-EG"/>
              <a:t>‹#›</a:t>
            </a:fld>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4" name="Shape 264"/>
        <p:cNvGrpSpPr/>
        <p:nvPr/>
      </p:nvGrpSpPr>
      <p:grpSpPr>
        <a:xfrm>
          <a:off x="0" y="0"/>
          <a:ext cx="0" cy="0"/>
          <a:chOff x="0" y="0"/>
          <a:chExt cx="0" cy="0"/>
        </a:xfrm>
      </p:grpSpPr>
      <p:sp>
        <p:nvSpPr>
          <p:cNvPr id="265" name="Google Shape;265;p21:notes"/>
          <p:cNvSpPr txBox="1"/>
          <p:nvPr>
            <p:ph idx="1" type="body"/>
          </p:nvPr>
        </p:nvSpPr>
        <p:spPr>
          <a:xfrm>
            <a:off x="679927" y="4778722"/>
            <a:ext cx="5439410" cy="3909864"/>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66" name="Google Shape;266;p21:notes"/>
          <p:cNvSpPr/>
          <p:nvPr>
            <p:ph idx="2" type="sldImg"/>
          </p:nvPr>
        </p:nvSpPr>
        <p:spPr>
          <a:xfrm>
            <a:off x="422275" y="1241425"/>
            <a:ext cx="5954713" cy="3351213"/>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2" name="Shape 272"/>
        <p:cNvGrpSpPr/>
        <p:nvPr/>
      </p:nvGrpSpPr>
      <p:grpSpPr>
        <a:xfrm>
          <a:off x="0" y="0"/>
          <a:ext cx="0" cy="0"/>
          <a:chOff x="0" y="0"/>
          <a:chExt cx="0" cy="0"/>
        </a:xfrm>
      </p:grpSpPr>
      <p:sp>
        <p:nvSpPr>
          <p:cNvPr id="273" name="Google Shape;273;p22:notes"/>
          <p:cNvSpPr txBox="1"/>
          <p:nvPr>
            <p:ph idx="1" type="body"/>
          </p:nvPr>
        </p:nvSpPr>
        <p:spPr>
          <a:xfrm>
            <a:off x="679927" y="4778722"/>
            <a:ext cx="5439410" cy="3909864"/>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74" name="Google Shape;274;p22:notes"/>
          <p:cNvSpPr/>
          <p:nvPr>
            <p:ph idx="2" type="sldImg"/>
          </p:nvPr>
        </p:nvSpPr>
        <p:spPr>
          <a:xfrm>
            <a:off x="422275" y="1241425"/>
            <a:ext cx="5954713" cy="3351213"/>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p3:notes"/>
          <p:cNvSpPr txBox="1"/>
          <p:nvPr>
            <p:ph idx="1" type="body"/>
          </p:nvPr>
        </p:nvSpPr>
        <p:spPr>
          <a:xfrm>
            <a:off x="679927" y="4778722"/>
            <a:ext cx="5439410" cy="3909864"/>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9" name="Google Shape;99;p3:notes"/>
          <p:cNvSpPr/>
          <p:nvPr>
            <p:ph idx="2" type="sldImg"/>
          </p:nvPr>
        </p:nvSpPr>
        <p:spPr>
          <a:xfrm>
            <a:off x="422275" y="1241425"/>
            <a:ext cx="5954713" cy="3351213"/>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p4:notes"/>
          <p:cNvSpPr txBox="1"/>
          <p:nvPr>
            <p:ph idx="1" type="body"/>
          </p:nvPr>
        </p:nvSpPr>
        <p:spPr>
          <a:xfrm>
            <a:off x="679927" y="4778722"/>
            <a:ext cx="5439410" cy="3909864"/>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6" name="Google Shape;106;p4:notes"/>
          <p:cNvSpPr/>
          <p:nvPr>
            <p:ph idx="2" type="sldImg"/>
          </p:nvPr>
        </p:nvSpPr>
        <p:spPr>
          <a:xfrm>
            <a:off x="422275" y="1241425"/>
            <a:ext cx="5954713" cy="3351213"/>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p5:notes"/>
          <p:cNvSpPr txBox="1"/>
          <p:nvPr>
            <p:ph idx="1" type="body"/>
          </p:nvPr>
        </p:nvSpPr>
        <p:spPr>
          <a:xfrm>
            <a:off x="679927" y="4778722"/>
            <a:ext cx="5439410" cy="3909864"/>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3" name="Google Shape;113;p5:notes"/>
          <p:cNvSpPr/>
          <p:nvPr>
            <p:ph idx="2" type="sldImg"/>
          </p:nvPr>
        </p:nvSpPr>
        <p:spPr>
          <a:xfrm>
            <a:off x="422275" y="1241425"/>
            <a:ext cx="5954713" cy="3351213"/>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p6:notes"/>
          <p:cNvSpPr txBox="1"/>
          <p:nvPr>
            <p:ph idx="1" type="body"/>
          </p:nvPr>
        </p:nvSpPr>
        <p:spPr>
          <a:xfrm>
            <a:off x="679927" y="4778722"/>
            <a:ext cx="5439410" cy="3909864"/>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8" name="Google Shape;138;p6:notes"/>
          <p:cNvSpPr/>
          <p:nvPr>
            <p:ph idx="2" type="sldImg"/>
          </p:nvPr>
        </p:nvSpPr>
        <p:spPr>
          <a:xfrm>
            <a:off x="422275" y="1241425"/>
            <a:ext cx="5954713" cy="3351213"/>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3" name="Shape 143"/>
        <p:cNvGrpSpPr/>
        <p:nvPr/>
      </p:nvGrpSpPr>
      <p:grpSpPr>
        <a:xfrm>
          <a:off x="0" y="0"/>
          <a:ext cx="0" cy="0"/>
          <a:chOff x="0" y="0"/>
          <a:chExt cx="0" cy="0"/>
        </a:xfrm>
      </p:grpSpPr>
      <p:sp>
        <p:nvSpPr>
          <p:cNvPr id="144" name="Google Shape;144;p7:notes"/>
          <p:cNvSpPr/>
          <p:nvPr>
            <p:ph idx="2" type="sldImg"/>
          </p:nvPr>
        </p:nvSpPr>
        <p:spPr>
          <a:xfrm>
            <a:off x="422275" y="1241425"/>
            <a:ext cx="5954713" cy="3351213"/>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45" name="Google Shape;145;p7:notes"/>
          <p:cNvSpPr txBox="1"/>
          <p:nvPr>
            <p:ph idx="1" type="body"/>
          </p:nvPr>
        </p:nvSpPr>
        <p:spPr>
          <a:xfrm>
            <a:off x="679927" y="4778722"/>
            <a:ext cx="5439410" cy="3909864"/>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6" name="Google Shape;146;p7:notes"/>
          <p:cNvSpPr txBox="1"/>
          <p:nvPr>
            <p:ph idx="12" type="sldNum"/>
          </p:nvPr>
        </p:nvSpPr>
        <p:spPr>
          <a:xfrm>
            <a:off x="3851342" y="9431600"/>
            <a:ext cx="2946347" cy="498214"/>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ar-EG"/>
              <a:t>‹#›</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1" name="Shape 151"/>
        <p:cNvGrpSpPr/>
        <p:nvPr/>
      </p:nvGrpSpPr>
      <p:grpSpPr>
        <a:xfrm>
          <a:off x="0" y="0"/>
          <a:ext cx="0" cy="0"/>
          <a:chOff x="0" y="0"/>
          <a:chExt cx="0" cy="0"/>
        </a:xfrm>
      </p:grpSpPr>
      <p:sp>
        <p:nvSpPr>
          <p:cNvPr id="152" name="Google Shape;152;p8:notes"/>
          <p:cNvSpPr txBox="1"/>
          <p:nvPr>
            <p:ph idx="1" type="body"/>
          </p:nvPr>
        </p:nvSpPr>
        <p:spPr>
          <a:xfrm>
            <a:off x="679927" y="4778722"/>
            <a:ext cx="5439410" cy="3909864"/>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3" name="Google Shape;153;p8:notes"/>
          <p:cNvSpPr/>
          <p:nvPr>
            <p:ph idx="2" type="sldImg"/>
          </p:nvPr>
        </p:nvSpPr>
        <p:spPr>
          <a:xfrm>
            <a:off x="422275" y="1241425"/>
            <a:ext cx="5954713" cy="3351213"/>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 name="Shape 160"/>
        <p:cNvGrpSpPr/>
        <p:nvPr/>
      </p:nvGrpSpPr>
      <p:grpSpPr>
        <a:xfrm>
          <a:off x="0" y="0"/>
          <a:ext cx="0" cy="0"/>
          <a:chOff x="0" y="0"/>
          <a:chExt cx="0" cy="0"/>
        </a:xfrm>
      </p:grpSpPr>
      <p:sp>
        <p:nvSpPr>
          <p:cNvPr id="161" name="Google Shape;161;p9:notes"/>
          <p:cNvSpPr txBox="1"/>
          <p:nvPr>
            <p:ph idx="1" type="body"/>
          </p:nvPr>
        </p:nvSpPr>
        <p:spPr>
          <a:xfrm>
            <a:off x="679927" y="4778722"/>
            <a:ext cx="5439410" cy="3909864"/>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2" name="Google Shape;162;p9:notes"/>
          <p:cNvSpPr/>
          <p:nvPr>
            <p:ph idx="2" type="sldImg"/>
          </p:nvPr>
        </p:nvSpPr>
        <p:spPr>
          <a:xfrm>
            <a:off x="422275" y="1241425"/>
            <a:ext cx="5954713" cy="3351213"/>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 name="Shape 15"/>
        <p:cNvGrpSpPr/>
        <p:nvPr/>
      </p:nvGrpSpPr>
      <p:grpSpPr>
        <a:xfrm>
          <a:off x="0" y="0"/>
          <a:ext cx="0" cy="0"/>
          <a:chOff x="0" y="0"/>
          <a:chExt cx="0" cy="0"/>
        </a:xfrm>
      </p:grpSpPr>
      <p:sp>
        <p:nvSpPr>
          <p:cNvPr id="16" name="Google Shape;16;p24"/>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24"/>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8" name="Google Shape;18;p2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2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2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ar-EG"/>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2" name="Shape 72"/>
        <p:cNvGrpSpPr/>
        <p:nvPr/>
      </p:nvGrpSpPr>
      <p:grpSpPr>
        <a:xfrm>
          <a:off x="0" y="0"/>
          <a:ext cx="0" cy="0"/>
          <a:chOff x="0" y="0"/>
          <a:chExt cx="0" cy="0"/>
        </a:xfrm>
      </p:grpSpPr>
      <p:sp>
        <p:nvSpPr>
          <p:cNvPr id="73" name="Google Shape;73;p3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4" name="Google Shape;74;p33"/>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5" name="Google Shape;75;p3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3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3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ar-EG"/>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8" name="Shape 78"/>
        <p:cNvGrpSpPr/>
        <p:nvPr/>
      </p:nvGrpSpPr>
      <p:grpSpPr>
        <a:xfrm>
          <a:off x="0" y="0"/>
          <a:ext cx="0" cy="0"/>
          <a:chOff x="0" y="0"/>
          <a:chExt cx="0" cy="0"/>
        </a:xfrm>
      </p:grpSpPr>
      <p:sp>
        <p:nvSpPr>
          <p:cNvPr id="79" name="Google Shape;79;p34"/>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0" name="Google Shape;80;p34"/>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1" name="Google Shape;81;p3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3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3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ar-EG"/>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1" name="Shape 21"/>
        <p:cNvGrpSpPr/>
        <p:nvPr/>
      </p:nvGrpSpPr>
      <p:grpSpPr>
        <a:xfrm>
          <a:off x="0" y="0"/>
          <a:ext cx="0" cy="0"/>
          <a:chOff x="0" y="0"/>
          <a:chExt cx="0" cy="0"/>
        </a:xfrm>
      </p:grpSpPr>
      <p:sp>
        <p:nvSpPr>
          <p:cNvPr id="22" name="Google Shape;22;p2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25"/>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4" name="Google Shape;24;p2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2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2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ar-EG"/>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7" name="Shape 27"/>
        <p:cNvGrpSpPr/>
        <p:nvPr/>
      </p:nvGrpSpPr>
      <p:grpSpPr>
        <a:xfrm>
          <a:off x="0" y="0"/>
          <a:ext cx="0" cy="0"/>
          <a:chOff x="0" y="0"/>
          <a:chExt cx="0" cy="0"/>
        </a:xfrm>
      </p:grpSpPr>
      <p:sp>
        <p:nvSpPr>
          <p:cNvPr id="28" name="Google Shape;28;p2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26"/>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0" name="Google Shape;30;p26"/>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1" name="Google Shape;31;p2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2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3" name="Google Shape;33;p2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ar-EG"/>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4" name="Shape 34"/>
        <p:cNvGrpSpPr/>
        <p:nvPr/>
      </p:nvGrpSpPr>
      <p:grpSpPr>
        <a:xfrm>
          <a:off x="0" y="0"/>
          <a:ext cx="0" cy="0"/>
          <a:chOff x="0" y="0"/>
          <a:chExt cx="0" cy="0"/>
        </a:xfrm>
      </p:grpSpPr>
      <p:sp>
        <p:nvSpPr>
          <p:cNvPr id="35" name="Google Shape;35;p27"/>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6" name="Google Shape;36;p27"/>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37" name="Google Shape;37;p2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2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2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ar-EG"/>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0" name="Shape 40"/>
        <p:cNvGrpSpPr/>
        <p:nvPr/>
      </p:nvGrpSpPr>
      <p:grpSpPr>
        <a:xfrm>
          <a:off x="0" y="0"/>
          <a:ext cx="0" cy="0"/>
          <a:chOff x="0" y="0"/>
          <a:chExt cx="0" cy="0"/>
        </a:xfrm>
      </p:grpSpPr>
      <p:sp>
        <p:nvSpPr>
          <p:cNvPr id="41" name="Google Shape;41;p28"/>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2" name="Google Shape;42;p28"/>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3" name="Google Shape;43;p28"/>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4" name="Google Shape;44;p28"/>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5" name="Google Shape;45;p28"/>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6" name="Google Shape;46;p2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2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2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ar-EG"/>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9" name="Shape 49"/>
        <p:cNvGrpSpPr/>
        <p:nvPr/>
      </p:nvGrpSpPr>
      <p:grpSpPr>
        <a:xfrm>
          <a:off x="0" y="0"/>
          <a:ext cx="0" cy="0"/>
          <a:chOff x="0" y="0"/>
          <a:chExt cx="0" cy="0"/>
        </a:xfrm>
      </p:grpSpPr>
      <p:sp>
        <p:nvSpPr>
          <p:cNvPr id="50" name="Google Shape;50;p2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1" name="Google Shape;51;p2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2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2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ar-EG"/>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4" name="Shape 54"/>
        <p:cNvGrpSpPr/>
        <p:nvPr/>
      </p:nvGrpSpPr>
      <p:grpSpPr>
        <a:xfrm>
          <a:off x="0" y="0"/>
          <a:ext cx="0" cy="0"/>
          <a:chOff x="0" y="0"/>
          <a:chExt cx="0" cy="0"/>
        </a:xfrm>
      </p:grpSpPr>
      <p:sp>
        <p:nvSpPr>
          <p:cNvPr id="55" name="Google Shape;55;p3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3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3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ar-EG"/>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8" name="Shape 58"/>
        <p:cNvGrpSpPr/>
        <p:nvPr/>
      </p:nvGrpSpPr>
      <p:grpSpPr>
        <a:xfrm>
          <a:off x="0" y="0"/>
          <a:ext cx="0" cy="0"/>
          <a:chOff x="0" y="0"/>
          <a:chExt cx="0" cy="0"/>
        </a:xfrm>
      </p:grpSpPr>
      <p:sp>
        <p:nvSpPr>
          <p:cNvPr id="59" name="Google Shape;59;p31"/>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0" name="Google Shape;60;p31"/>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61" name="Google Shape;61;p31"/>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2" name="Google Shape;62;p3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3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3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ar-EG"/>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5" name="Shape 65"/>
        <p:cNvGrpSpPr/>
        <p:nvPr/>
      </p:nvGrpSpPr>
      <p:grpSpPr>
        <a:xfrm>
          <a:off x="0" y="0"/>
          <a:ext cx="0" cy="0"/>
          <a:chOff x="0" y="0"/>
          <a:chExt cx="0" cy="0"/>
        </a:xfrm>
      </p:grpSpPr>
      <p:sp>
        <p:nvSpPr>
          <p:cNvPr id="66" name="Google Shape;66;p32"/>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7" name="Google Shape;67;p32"/>
          <p:cNvSpPr/>
          <p:nvPr>
            <p:ph idx="2" type="pic"/>
          </p:nvPr>
        </p:nvSpPr>
        <p:spPr>
          <a:xfrm>
            <a:off x="5183188" y="987425"/>
            <a:ext cx="6172200" cy="4873625"/>
          </a:xfrm>
          <a:prstGeom prst="rect">
            <a:avLst/>
          </a:prstGeom>
          <a:noFill/>
          <a:ln>
            <a:noFill/>
          </a:ln>
        </p:spPr>
      </p:sp>
      <p:sp>
        <p:nvSpPr>
          <p:cNvPr id="68" name="Google Shape;68;p32"/>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9" name="Google Shape;69;p3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3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3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ar-EG"/>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2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23"/>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2" name="Google Shape;12;p2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2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2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ar-EG"/>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image" Target="../media/image4.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 Id="rId3" Type="http://schemas.openxmlformats.org/officeDocument/2006/relationships/image" Target="../media/image6.png"/><Relationship Id="rId4" Type="http://schemas.openxmlformats.org/officeDocument/2006/relationships/image" Target="../media/image5.png"/><Relationship Id="rId5" Type="http://schemas.openxmlformats.org/officeDocument/2006/relationships/image" Target="../media/image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 Id="rId3" Type="http://schemas.openxmlformats.org/officeDocument/2006/relationships/image" Target="../media/image1.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sp>
        <p:nvSpPr>
          <p:cNvPr id="88" name="Google Shape;88;p1"/>
          <p:cNvSpPr txBox="1"/>
          <p:nvPr>
            <p:ph type="ctrTitle"/>
          </p:nvPr>
        </p:nvSpPr>
        <p:spPr>
          <a:xfrm>
            <a:off x="0" y="0"/>
            <a:ext cx="12192000" cy="7058781"/>
          </a:xfrm>
          <a:prstGeom prst="rect">
            <a:avLst/>
          </a:prstGeom>
          <a:solidFill>
            <a:schemeClr val="accent1"/>
          </a:solidFill>
          <a:ln>
            <a:noFill/>
          </a:ln>
        </p:spPr>
        <p:txBody>
          <a:bodyPr anchorCtr="0" anchor="t" bIns="45700" lIns="91425" spcFirstLastPara="1" rIns="91425" wrap="square" tIns="45700">
            <a:normAutofit/>
          </a:bodyPr>
          <a:lstStyle/>
          <a:p>
            <a:pPr indent="0" lvl="0" marL="0" rtl="1" algn="ctr">
              <a:lnSpc>
                <a:spcPct val="90000"/>
              </a:lnSpc>
              <a:spcBef>
                <a:spcPts val="0"/>
              </a:spcBef>
              <a:spcAft>
                <a:spcPts val="0"/>
              </a:spcAft>
              <a:buClr>
                <a:schemeClr val="lt1"/>
              </a:buClr>
              <a:buSzPts val="4700"/>
              <a:buFont typeface="Calibri"/>
              <a:buNone/>
            </a:pPr>
            <a:br>
              <a:rPr lang="ar-EG" sz="4700">
                <a:solidFill>
                  <a:schemeClr val="lt1"/>
                </a:solidFill>
              </a:rPr>
            </a:br>
            <a:r>
              <a:rPr lang="ar-EG" sz="4700">
                <a:solidFill>
                  <a:schemeClr val="lt1"/>
                </a:solidFill>
              </a:rPr>
              <a:t>المراجعة الخارجية للإصلاحات التي وافق عليها مجلس مدراء البنك الدولي على ادوات عمل هيئة التفتيش وانشاء سكرتارية ألية المساءلة</a:t>
            </a:r>
            <a:br>
              <a:rPr lang="ar-EG" sz="4700">
                <a:solidFill>
                  <a:schemeClr val="lt1"/>
                </a:solidFill>
              </a:rPr>
            </a:br>
            <a:br>
              <a:rPr lang="ar-EG" sz="4700">
                <a:solidFill>
                  <a:schemeClr val="lt1"/>
                </a:solidFill>
              </a:rPr>
            </a:br>
            <a:r>
              <a:rPr lang="ar-EG" sz="2800">
                <a:solidFill>
                  <a:schemeClr val="lt1"/>
                </a:solidFill>
              </a:rPr>
              <a:t>يوليو 2024</a:t>
            </a:r>
            <a:br>
              <a:rPr lang="ar-EG" sz="4700">
                <a:solidFill>
                  <a:schemeClr val="lt1"/>
                </a:solidFill>
              </a:rPr>
            </a:br>
            <a:endParaRPr sz="4700">
              <a:solidFill>
                <a:schemeClr val="lt1"/>
              </a:solidFill>
            </a:endParaRPr>
          </a:p>
        </p:txBody>
      </p:sp>
      <p:sp>
        <p:nvSpPr>
          <p:cNvPr id="89" name="Google Shape;89;p1"/>
          <p:cNvSpPr txBox="1"/>
          <p:nvPr>
            <p:ph idx="1" type="subTitle"/>
          </p:nvPr>
        </p:nvSpPr>
        <p:spPr>
          <a:xfrm>
            <a:off x="1794165" y="4709627"/>
            <a:ext cx="8956962" cy="112628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lt1"/>
              </a:buClr>
              <a:buSzPts val="2400"/>
              <a:buNone/>
            </a:pPr>
            <a:r>
              <a:rPr lang="ar-EG">
                <a:solidFill>
                  <a:schemeClr val="lt1"/>
                </a:solidFill>
              </a:rPr>
              <a:t>قام بالترجمة للعربية فريق تحالف أراب وتش وهي تحتوي على تفاصيل توضيحية لم يحتويها العرض من لجنة خبراء المراجعة الخارجية، ولم تقم اللجنة بمراجعة الترجمة</a:t>
            </a:r>
            <a:endParaRPr>
              <a:solidFill>
                <a:schemeClr val="lt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171" name="Shape 171"/>
        <p:cNvGrpSpPr/>
        <p:nvPr/>
      </p:nvGrpSpPr>
      <p:grpSpPr>
        <a:xfrm>
          <a:off x="0" y="0"/>
          <a:ext cx="0" cy="0"/>
          <a:chOff x="0" y="0"/>
          <a:chExt cx="0" cy="0"/>
        </a:xfrm>
      </p:grpSpPr>
      <p:sp>
        <p:nvSpPr>
          <p:cNvPr id="172" name="Google Shape;172;p10"/>
          <p:cNvSpPr txBox="1"/>
          <p:nvPr>
            <p:ph type="title"/>
          </p:nvPr>
        </p:nvSpPr>
        <p:spPr>
          <a:xfrm>
            <a:off x="0" y="-33872"/>
            <a:ext cx="12192000" cy="1117605"/>
          </a:xfrm>
          <a:prstGeom prst="rect">
            <a:avLst/>
          </a:prstGeom>
          <a:solidFill>
            <a:schemeClr val="accent1"/>
          </a:solidFill>
          <a:ln>
            <a:noFill/>
          </a:ln>
        </p:spPr>
        <p:txBody>
          <a:bodyPr anchorCtr="0" anchor="ctr" bIns="45700" lIns="91425" spcFirstLastPara="1" rIns="91425" wrap="square" tIns="45700">
            <a:normAutofit fontScale="90000"/>
          </a:bodyPr>
          <a:lstStyle/>
          <a:p>
            <a:pPr indent="0" lvl="0" marL="0" rtl="1" algn="ctr">
              <a:lnSpc>
                <a:spcPct val="90000"/>
              </a:lnSpc>
              <a:spcBef>
                <a:spcPts val="0"/>
              </a:spcBef>
              <a:spcAft>
                <a:spcPts val="0"/>
              </a:spcAft>
              <a:buClr>
                <a:schemeClr val="lt1"/>
              </a:buClr>
              <a:buSzPct val="100000"/>
              <a:buFont typeface="Calibri"/>
              <a:buNone/>
            </a:pPr>
            <a:r>
              <a:rPr b="1" lang="ar-EG" sz="2800">
                <a:solidFill>
                  <a:schemeClr val="lt1"/>
                </a:solidFill>
              </a:rPr>
              <a:t>توصية بديلة إذا لم تتم الموافقة على التوصية السابقة :  يجب تعديل الإجراءات </a:t>
            </a:r>
            <a:r>
              <a:rPr b="1" lang="ar-EG" sz="2800">
                <a:solidFill>
                  <a:schemeClr val="lt1"/>
                </a:solidFill>
              </a:rPr>
              <a:t>للاستجابة</a:t>
            </a:r>
            <a:r>
              <a:rPr b="1" lang="ar-EG" sz="2800">
                <a:solidFill>
                  <a:schemeClr val="lt1"/>
                </a:solidFill>
              </a:rPr>
              <a:t> لرغبة المشتكين</a:t>
            </a:r>
            <a:br>
              <a:rPr b="1" lang="ar-EG" sz="2800">
                <a:solidFill>
                  <a:schemeClr val="lt1"/>
                </a:solidFill>
              </a:rPr>
            </a:br>
            <a:endParaRPr b="1" sz="2800">
              <a:solidFill>
                <a:schemeClr val="lt1"/>
              </a:solidFill>
            </a:endParaRPr>
          </a:p>
        </p:txBody>
      </p:sp>
      <p:sp>
        <p:nvSpPr>
          <p:cNvPr id="173" name="Google Shape;173;p10"/>
          <p:cNvSpPr txBox="1"/>
          <p:nvPr>
            <p:ph idx="1" type="body"/>
          </p:nvPr>
        </p:nvSpPr>
        <p:spPr>
          <a:xfrm>
            <a:off x="48381" y="1083733"/>
            <a:ext cx="6215057" cy="5737981"/>
          </a:xfrm>
          <a:prstGeom prst="rect">
            <a:avLst/>
          </a:prstGeom>
          <a:noFill/>
          <a:ln>
            <a:noFill/>
          </a:ln>
        </p:spPr>
        <p:txBody>
          <a:bodyPr anchorCtr="0" anchor="t" bIns="45700" lIns="91425" spcFirstLastPara="1" rIns="91425" wrap="square" tIns="45700">
            <a:normAutofit fontScale="85000" lnSpcReduction="20000"/>
          </a:bodyPr>
          <a:lstStyle/>
          <a:p>
            <a:pPr indent="-64135" lvl="0" marL="228600" rtl="1" algn="r">
              <a:lnSpc>
                <a:spcPct val="90000"/>
              </a:lnSpc>
              <a:spcBef>
                <a:spcPts val="0"/>
              </a:spcBef>
              <a:spcAft>
                <a:spcPts val="0"/>
              </a:spcAft>
              <a:buClr>
                <a:schemeClr val="dk1"/>
              </a:buClr>
              <a:buSzPct val="100000"/>
              <a:buNone/>
            </a:pPr>
            <a:r>
              <a:t/>
            </a:r>
            <a:endParaRPr/>
          </a:p>
          <a:p>
            <a:pPr indent="-215265" lvl="0" marL="228600" rtl="1" algn="r">
              <a:lnSpc>
                <a:spcPct val="90000"/>
              </a:lnSpc>
              <a:spcBef>
                <a:spcPts val="1000"/>
              </a:spcBef>
              <a:spcAft>
                <a:spcPts val="0"/>
              </a:spcAft>
              <a:buClr>
                <a:schemeClr val="dk1"/>
              </a:buClr>
              <a:buSzPct val="100000"/>
              <a:buChar char="•"/>
            </a:pPr>
            <a:r>
              <a:rPr lang="ar-EG"/>
              <a:t>يجب ان تقوم خدمة حل النزاعات فور احالة الشكوى لها بسؤال المشتكيين ان كانوا يرغبون في حل النزاع</a:t>
            </a:r>
            <a:r>
              <a:rPr lang="ar-EG"/>
              <a:t> </a:t>
            </a:r>
            <a:r>
              <a:rPr lang="ar-EG"/>
              <a:t> قبل </a:t>
            </a:r>
            <a:r>
              <a:rPr lang="ar-EG"/>
              <a:t>البدء</a:t>
            </a:r>
            <a:r>
              <a:rPr lang="ar-EG"/>
              <a:t> في التحقق من أهلية الشكوى للتفاوض.</a:t>
            </a:r>
            <a:endParaRPr/>
          </a:p>
          <a:p>
            <a:pPr indent="-215265" lvl="0" marL="228600" rtl="1" algn="r">
              <a:lnSpc>
                <a:spcPct val="90000"/>
              </a:lnSpc>
              <a:spcBef>
                <a:spcPts val="1000"/>
              </a:spcBef>
              <a:spcAft>
                <a:spcPts val="0"/>
              </a:spcAft>
              <a:buClr>
                <a:schemeClr val="dk1"/>
              </a:buClr>
              <a:buSzPct val="100000"/>
              <a:buChar char="•"/>
            </a:pPr>
            <a:r>
              <a:rPr lang="ar-EG"/>
              <a:t>إن لم يرغب المشتكون في حل النزاع، يجب ان يتم إعادة الشكوى على الفور لهيئة التفتيش </a:t>
            </a:r>
            <a:r>
              <a:rPr lang="ar-EG"/>
              <a:t>للبدء</a:t>
            </a:r>
            <a:r>
              <a:rPr lang="ar-EG"/>
              <a:t> في </a:t>
            </a:r>
            <a:r>
              <a:rPr lang="ar-EG"/>
              <a:t>إجراءات</a:t>
            </a:r>
            <a:r>
              <a:rPr lang="ar-EG"/>
              <a:t> التحقيق. </a:t>
            </a:r>
            <a:endParaRPr/>
          </a:p>
          <a:p>
            <a:pPr indent="-215265" lvl="0" marL="228600" rtl="1" algn="r">
              <a:lnSpc>
                <a:spcPct val="90000"/>
              </a:lnSpc>
              <a:spcBef>
                <a:spcPts val="1000"/>
              </a:spcBef>
              <a:spcAft>
                <a:spcPts val="0"/>
              </a:spcAft>
              <a:buClr>
                <a:schemeClr val="dk1"/>
              </a:buClr>
              <a:buSzPct val="100000"/>
              <a:buChar char="•"/>
            </a:pPr>
            <a:r>
              <a:rPr lang="ar-EG"/>
              <a:t>إذا رغب المشتكيين في حل النزاع، يجب على خدمة حل النزاعات </a:t>
            </a:r>
            <a:r>
              <a:rPr lang="ar-EG"/>
              <a:t>أن</a:t>
            </a:r>
            <a:r>
              <a:rPr lang="ar-EG"/>
              <a:t> تلتزم </a:t>
            </a:r>
            <a:r>
              <a:rPr lang="ar-EG"/>
              <a:t>فترة</a:t>
            </a:r>
            <a:r>
              <a:rPr lang="ar-EG"/>
              <a:t> 40 يوما فقط  وان كان موضوع النزاع قابل للتفاوض وان كان كلا من الطرفين مستعدين لمحاولة حل موضوع النزاع. </a:t>
            </a:r>
            <a:endParaRPr/>
          </a:p>
          <a:p>
            <a:pPr indent="-64135" lvl="0" marL="228600" rtl="1" algn="r">
              <a:lnSpc>
                <a:spcPct val="90000"/>
              </a:lnSpc>
              <a:spcBef>
                <a:spcPts val="1000"/>
              </a:spcBef>
              <a:spcAft>
                <a:spcPts val="0"/>
              </a:spcAft>
              <a:buClr>
                <a:schemeClr val="dk1"/>
              </a:buClr>
              <a:buSzPct val="100000"/>
              <a:buNone/>
            </a:pPr>
            <a:r>
              <a:t/>
            </a:r>
            <a:endParaRPr/>
          </a:p>
          <a:p>
            <a:pPr indent="0" lvl="0" marL="0" rtl="1" algn="r">
              <a:lnSpc>
                <a:spcPct val="90000"/>
              </a:lnSpc>
              <a:spcBef>
                <a:spcPts val="1000"/>
              </a:spcBef>
              <a:spcAft>
                <a:spcPts val="0"/>
              </a:spcAft>
              <a:buClr>
                <a:schemeClr val="dk1"/>
              </a:buClr>
              <a:buSzPct val="100000"/>
              <a:buNone/>
            </a:pPr>
            <a:r>
              <a:rPr i="1" lang="ar-EG" u="sng"/>
              <a:t>ملحوظة: </a:t>
            </a:r>
            <a:r>
              <a:rPr i="1" lang="ar-EG"/>
              <a:t>بحسب الإجراءات الحالية، يتم إحالة كل الشكاوى ألي خدمة حل النزاعات التي تبدأ أولا بالبحث ان كان موضوع الشكوى قابل للتفاوض. وبعدها تحاول الحصول على موافقة الطرفين على التفاوض.  </a:t>
            </a:r>
            <a:r>
              <a:rPr i="1" lang="ar-EG"/>
              <a:t>وإن</a:t>
            </a:r>
            <a:r>
              <a:rPr i="1" lang="ar-EG"/>
              <a:t> لم يكن حل النزاع ممكنا يتم اعادة الشكوى لهيئة التفتيش </a:t>
            </a:r>
            <a:r>
              <a:rPr i="1" lang="ar-EG"/>
              <a:t>لبدء</a:t>
            </a:r>
            <a:r>
              <a:rPr i="1" lang="ar-EG"/>
              <a:t> </a:t>
            </a:r>
            <a:r>
              <a:rPr i="1" lang="ar-EG"/>
              <a:t>إجراءات</a:t>
            </a:r>
            <a:r>
              <a:rPr i="1" lang="ar-EG"/>
              <a:t> التحقيق. </a:t>
            </a:r>
            <a:endParaRPr i="1"/>
          </a:p>
          <a:p>
            <a:pPr indent="-64135" lvl="0" marL="228600" rtl="0" algn="l">
              <a:lnSpc>
                <a:spcPct val="90000"/>
              </a:lnSpc>
              <a:spcBef>
                <a:spcPts val="1000"/>
              </a:spcBef>
              <a:spcAft>
                <a:spcPts val="0"/>
              </a:spcAft>
              <a:buClr>
                <a:schemeClr val="dk1"/>
              </a:buClr>
              <a:buSzPct val="100000"/>
              <a:buNone/>
            </a:pPr>
            <a:r>
              <a:t/>
            </a:r>
            <a:endParaRPr/>
          </a:p>
        </p:txBody>
      </p:sp>
      <p:sp>
        <p:nvSpPr>
          <p:cNvPr id="174" name="Google Shape;174;p10"/>
          <p:cNvSpPr txBox="1"/>
          <p:nvPr>
            <p:ph idx="12" type="sldNum"/>
          </p:nvPr>
        </p:nvSpPr>
        <p:spPr>
          <a:xfrm>
            <a:off x="11344916" y="6411577"/>
            <a:ext cx="779767" cy="350203"/>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ar-EG" sz="1200">
                <a:solidFill>
                  <a:schemeClr val="dk1"/>
                </a:solidFill>
              </a:rPr>
              <a:t>‹#›</a:t>
            </a:fld>
            <a:endParaRPr sz="1200">
              <a:solidFill>
                <a:schemeClr val="dk1"/>
              </a:solidFill>
            </a:endParaRPr>
          </a:p>
        </p:txBody>
      </p:sp>
      <p:pic>
        <p:nvPicPr>
          <p:cNvPr descr="A diagram of a flowchart" id="175" name="Google Shape;175;p10"/>
          <p:cNvPicPr preferRelativeResize="0"/>
          <p:nvPr/>
        </p:nvPicPr>
        <p:blipFill rotWithShape="1">
          <a:blip r:embed="rId3">
            <a:alphaModFix/>
          </a:blip>
          <a:srcRect b="0" l="0" r="0" t="0"/>
          <a:stretch/>
        </p:blipFill>
        <p:spPr>
          <a:xfrm>
            <a:off x="6510541" y="1120019"/>
            <a:ext cx="5633078" cy="5737981"/>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FFFFFF"/>
            </a:gs>
            <a:gs pos="100000">
              <a:srgbClr val="DFDDDD"/>
            </a:gs>
          </a:gsLst>
          <a:path path="circle">
            <a:fillToRect b="100%" r="100%"/>
          </a:path>
          <a:tileRect l="-100%" t="-100%"/>
        </a:gradFill>
      </p:bgPr>
    </p:bg>
    <p:spTree>
      <p:nvGrpSpPr>
        <p:cNvPr id="179" name="Shape 179"/>
        <p:cNvGrpSpPr/>
        <p:nvPr/>
      </p:nvGrpSpPr>
      <p:grpSpPr>
        <a:xfrm>
          <a:off x="0" y="0"/>
          <a:ext cx="0" cy="0"/>
          <a:chOff x="0" y="0"/>
          <a:chExt cx="0" cy="0"/>
        </a:xfrm>
      </p:grpSpPr>
      <p:sp>
        <p:nvSpPr>
          <p:cNvPr id="180" name="Google Shape;180;p11"/>
          <p:cNvSpPr txBox="1"/>
          <p:nvPr>
            <p:ph type="title"/>
          </p:nvPr>
        </p:nvSpPr>
        <p:spPr>
          <a:xfrm>
            <a:off x="0" y="-33867"/>
            <a:ext cx="3149740" cy="7000724"/>
          </a:xfrm>
          <a:prstGeom prst="rect">
            <a:avLst/>
          </a:prstGeom>
          <a:solidFill>
            <a:schemeClr val="accent1"/>
          </a:solid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lt1"/>
              </a:buClr>
              <a:buSzPts val="2800"/>
              <a:buFont typeface="Calibri"/>
              <a:buNone/>
            </a:pPr>
            <a:r>
              <a:rPr b="1" lang="ar-EG" sz="2800">
                <a:solidFill>
                  <a:schemeClr val="lt1"/>
                </a:solidFill>
              </a:rPr>
              <a:t>بعض </a:t>
            </a:r>
            <a:r>
              <a:rPr b="1" lang="ar-EG" sz="2800">
                <a:solidFill>
                  <a:schemeClr val="lt1"/>
                </a:solidFill>
              </a:rPr>
              <a:t>الشكاوى</a:t>
            </a:r>
            <a:r>
              <a:rPr b="1" lang="ar-EG" sz="2800">
                <a:solidFill>
                  <a:schemeClr val="lt1"/>
                </a:solidFill>
              </a:rPr>
              <a:t> يجب ان تخضع فقط للتحقيق وليست مؤهلة لخدمة حل النزاعات</a:t>
            </a:r>
            <a:br>
              <a:rPr b="1" lang="ar-EG" sz="2800"/>
            </a:br>
            <a:endParaRPr b="1" sz="2800"/>
          </a:p>
        </p:txBody>
      </p:sp>
      <p:sp>
        <p:nvSpPr>
          <p:cNvPr id="181" name="Google Shape;181;p11"/>
          <p:cNvSpPr txBox="1"/>
          <p:nvPr>
            <p:ph idx="1" type="body"/>
          </p:nvPr>
        </p:nvSpPr>
        <p:spPr>
          <a:xfrm>
            <a:off x="3149740" y="-33868"/>
            <a:ext cx="7910146" cy="6891867"/>
          </a:xfrm>
          <a:prstGeom prst="rect">
            <a:avLst/>
          </a:prstGeom>
          <a:noFill/>
          <a:ln>
            <a:noFill/>
          </a:ln>
        </p:spPr>
        <p:txBody>
          <a:bodyPr anchorCtr="0" anchor="t" bIns="45700" lIns="91425" spcFirstLastPara="1" rIns="91425" wrap="square" tIns="45700">
            <a:normAutofit/>
          </a:bodyPr>
          <a:lstStyle/>
          <a:p>
            <a:pPr indent="-50800" lvl="0" marL="228600" rtl="1" algn="r">
              <a:lnSpc>
                <a:spcPct val="90000"/>
              </a:lnSpc>
              <a:spcBef>
                <a:spcPts val="0"/>
              </a:spcBef>
              <a:spcAft>
                <a:spcPts val="0"/>
              </a:spcAft>
              <a:buClr>
                <a:schemeClr val="dk1"/>
              </a:buClr>
              <a:buSzPts val="2800"/>
              <a:buNone/>
            </a:pPr>
            <a:r>
              <a:t/>
            </a:r>
            <a:endParaRPr/>
          </a:p>
          <a:p>
            <a:pPr indent="-254000" lvl="0" marL="228600" rtl="1" algn="r">
              <a:lnSpc>
                <a:spcPct val="90000"/>
              </a:lnSpc>
              <a:spcBef>
                <a:spcPts val="1000"/>
              </a:spcBef>
              <a:spcAft>
                <a:spcPts val="0"/>
              </a:spcAft>
              <a:buClr>
                <a:schemeClr val="dk1"/>
              </a:buClr>
              <a:buSzPts val="4000"/>
              <a:buChar char="•"/>
            </a:pPr>
            <a:r>
              <a:rPr lang="ar-EG" sz="4000"/>
              <a:t>الشكاوى التي تدعي ضرر هيكلي طويل الأجل مثل الأضرار البيئي:لا يجب ان تحال للتفاوض حيث </a:t>
            </a:r>
            <a:r>
              <a:rPr lang="ar-EG" sz="4000"/>
              <a:t>أن</a:t>
            </a:r>
            <a:r>
              <a:rPr lang="ar-EG" sz="4000"/>
              <a:t> الضرر يقع على افراد </a:t>
            </a:r>
            <a:r>
              <a:rPr lang="ar-EG" sz="4000"/>
              <a:t>اخرين</a:t>
            </a:r>
            <a:r>
              <a:rPr lang="ar-EG" sz="4000"/>
              <a:t> كثيرين أكثر من المشتكين الذين سيتم التفاوض معهم.</a:t>
            </a:r>
            <a:endParaRPr/>
          </a:p>
          <a:p>
            <a:pPr indent="0" lvl="0" marL="228600" rtl="1" algn="r">
              <a:lnSpc>
                <a:spcPct val="90000"/>
              </a:lnSpc>
              <a:spcBef>
                <a:spcPts val="1000"/>
              </a:spcBef>
              <a:spcAft>
                <a:spcPts val="0"/>
              </a:spcAft>
              <a:buClr>
                <a:schemeClr val="dk1"/>
              </a:buClr>
              <a:buSzPts val="4000"/>
              <a:buNone/>
            </a:pPr>
            <a:r>
              <a:t/>
            </a:r>
            <a:endParaRPr sz="4000"/>
          </a:p>
          <a:p>
            <a:pPr indent="-254000" lvl="0" marL="228600" rtl="1" algn="r">
              <a:lnSpc>
                <a:spcPct val="90000"/>
              </a:lnSpc>
              <a:spcBef>
                <a:spcPts val="1000"/>
              </a:spcBef>
              <a:spcAft>
                <a:spcPts val="0"/>
              </a:spcAft>
              <a:buClr>
                <a:schemeClr val="dk1"/>
              </a:buClr>
              <a:buSzPts val="4000"/>
              <a:buChar char="•"/>
            </a:pPr>
            <a:r>
              <a:rPr lang="ar-EG" sz="4000"/>
              <a:t>الشكاوى التي تدعي عنف واعتداء جسد</a:t>
            </a:r>
            <a:r>
              <a:rPr lang="ar-EG" sz="4000"/>
              <a:t>ى</a:t>
            </a:r>
            <a:r>
              <a:rPr lang="ar-EG" sz="4000"/>
              <a:t> وجنسي حيث ان هذا النوع من الشكاوى يتطلب مساءلة ومحاسبة.</a:t>
            </a:r>
            <a:endParaRPr/>
          </a:p>
          <a:p>
            <a:pPr indent="-50800" lvl="0" marL="228600" rtl="0" algn="l">
              <a:lnSpc>
                <a:spcPct val="90000"/>
              </a:lnSpc>
              <a:spcBef>
                <a:spcPts val="1000"/>
              </a:spcBef>
              <a:spcAft>
                <a:spcPts val="0"/>
              </a:spcAft>
              <a:buClr>
                <a:schemeClr val="dk1"/>
              </a:buClr>
              <a:buSzPts val="2800"/>
              <a:buNone/>
            </a:pPr>
            <a:r>
              <a:t/>
            </a:r>
            <a:endParaRPr/>
          </a:p>
        </p:txBody>
      </p:sp>
      <p:sp>
        <p:nvSpPr>
          <p:cNvPr id="182" name="Google Shape;182;p11"/>
          <p:cNvSpPr txBox="1"/>
          <p:nvPr>
            <p:ph idx="12" type="sldNum"/>
          </p:nvPr>
        </p:nvSpPr>
        <p:spPr>
          <a:xfrm>
            <a:off x="11281588" y="6296485"/>
            <a:ext cx="779767"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ar-EG" sz="1200">
                <a:solidFill>
                  <a:schemeClr val="dk1"/>
                </a:solidFill>
              </a:rPr>
              <a:t>‹#›</a:t>
            </a:fld>
            <a:endParaRPr sz="1200">
              <a:solidFill>
                <a:schemeClr val="dk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FFFFFF"/>
            </a:gs>
            <a:gs pos="100000">
              <a:srgbClr val="DFDDDD"/>
            </a:gs>
          </a:gsLst>
          <a:path path="circle">
            <a:fillToRect b="100%" r="100%"/>
          </a:path>
          <a:tileRect l="-100%" t="-100%"/>
        </a:gradFill>
      </p:bgPr>
    </p:bg>
    <p:spTree>
      <p:nvGrpSpPr>
        <p:cNvPr id="186" name="Shape 186"/>
        <p:cNvGrpSpPr/>
        <p:nvPr/>
      </p:nvGrpSpPr>
      <p:grpSpPr>
        <a:xfrm>
          <a:off x="0" y="0"/>
          <a:ext cx="0" cy="0"/>
          <a:chOff x="0" y="0"/>
          <a:chExt cx="0" cy="0"/>
        </a:xfrm>
      </p:grpSpPr>
      <p:sp>
        <p:nvSpPr>
          <p:cNvPr id="187" name="Google Shape;187;p12"/>
          <p:cNvSpPr txBox="1"/>
          <p:nvPr>
            <p:ph type="title"/>
          </p:nvPr>
        </p:nvSpPr>
        <p:spPr>
          <a:xfrm>
            <a:off x="27260" y="33868"/>
            <a:ext cx="12164739" cy="2148114"/>
          </a:xfrm>
          <a:prstGeom prst="rect">
            <a:avLst/>
          </a:prstGeom>
          <a:solidFill>
            <a:schemeClr val="accent1"/>
          </a:solidFill>
          <a:ln>
            <a:noFill/>
          </a:ln>
        </p:spPr>
        <p:txBody>
          <a:bodyPr anchorCtr="0" anchor="ctr" bIns="45700" lIns="91425" spcFirstLastPara="1" rIns="91425" wrap="square" tIns="45700">
            <a:normAutofit fontScale="90000"/>
          </a:bodyPr>
          <a:lstStyle/>
          <a:p>
            <a:pPr indent="0" lvl="0" marL="0" rtl="1" algn="r">
              <a:lnSpc>
                <a:spcPct val="90000"/>
              </a:lnSpc>
              <a:spcBef>
                <a:spcPts val="0"/>
              </a:spcBef>
              <a:spcAft>
                <a:spcPts val="0"/>
              </a:spcAft>
              <a:buClr>
                <a:schemeClr val="lt1"/>
              </a:buClr>
              <a:buSzPct val="157142"/>
              <a:buFont typeface="Calibri"/>
              <a:buNone/>
            </a:pPr>
            <a:br>
              <a:rPr b="1" lang="ar-EG">
                <a:solidFill>
                  <a:schemeClr val="lt1"/>
                </a:solidFill>
              </a:rPr>
            </a:br>
            <a:r>
              <a:rPr b="1" lang="ar-EG">
                <a:solidFill>
                  <a:schemeClr val="lt1"/>
                </a:solidFill>
              </a:rPr>
              <a:t>2. هل الهيكل الإداري الحالي للسكرتارية آلية المساءلة يُمكن خدمة حل النزاعات من تقديم الخدمة بطريقة مستقلة عن هيئة الشكاوى وطوعيا لطرفي النزاع؟ </a:t>
            </a:r>
            <a:br>
              <a:rPr b="1" lang="ar-EG">
                <a:solidFill>
                  <a:schemeClr val="lt1"/>
                </a:solidFill>
              </a:rPr>
            </a:br>
            <a:br>
              <a:rPr b="1" lang="ar-EG">
                <a:solidFill>
                  <a:schemeClr val="lt1"/>
                </a:solidFill>
              </a:rPr>
            </a:br>
            <a:endParaRPr b="1" sz="2800">
              <a:solidFill>
                <a:schemeClr val="lt1"/>
              </a:solidFill>
            </a:endParaRPr>
          </a:p>
        </p:txBody>
      </p:sp>
      <p:sp>
        <p:nvSpPr>
          <p:cNvPr id="188" name="Google Shape;188;p12"/>
          <p:cNvSpPr txBox="1"/>
          <p:nvPr>
            <p:ph idx="1" type="body"/>
          </p:nvPr>
        </p:nvSpPr>
        <p:spPr>
          <a:xfrm>
            <a:off x="27260" y="2181982"/>
            <a:ext cx="12164740" cy="4642149"/>
          </a:xfrm>
          <a:prstGeom prst="rect">
            <a:avLst/>
          </a:prstGeom>
          <a:noFill/>
          <a:ln>
            <a:noFill/>
          </a:ln>
        </p:spPr>
        <p:txBody>
          <a:bodyPr anchorCtr="0" anchor="t" bIns="45700" lIns="91425" spcFirstLastPara="1" rIns="91425" wrap="square" tIns="45700">
            <a:normAutofit lnSpcReduction="10000"/>
          </a:bodyPr>
          <a:lstStyle/>
          <a:p>
            <a:pPr indent="-228600" lvl="0" marL="228600" rtl="1" algn="r">
              <a:lnSpc>
                <a:spcPct val="90000"/>
              </a:lnSpc>
              <a:spcBef>
                <a:spcPts val="0"/>
              </a:spcBef>
              <a:spcAft>
                <a:spcPts val="0"/>
              </a:spcAft>
              <a:buClr>
                <a:schemeClr val="dk1"/>
              </a:buClr>
              <a:buSzPts val="3200"/>
              <a:buChar char="•"/>
            </a:pPr>
            <a:r>
              <a:rPr lang="ar-EG" sz="3200"/>
              <a:t>تم </a:t>
            </a:r>
            <a:r>
              <a:rPr lang="ar-EG" sz="3200"/>
              <a:t>إنشاء</a:t>
            </a:r>
            <a:r>
              <a:rPr lang="ar-EG" sz="3200"/>
              <a:t> خدمة حل النزاعات في عام 2021.</a:t>
            </a:r>
            <a:endParaRPr/>
          </a:p>
          <a:p>
            <a:pPr indent="-25400" lvl="0" marL="228600" rtl="1" algn="r">
              <a:lnSpc>
                <a:spcPct val="90000"/>
              </a:lnSpc>
              <a:spcBef>
                <a:spcPts val="1000"/>
              </a:spcBef>
              <a:spcAft>
                <a:spcPts val="0"/>
              </a:spcAft>
              <a:buClr>
                <a:schemeClr val="dk1"/>
              </a:buClr>
              <a:buSzPts val="3200"/>
              <a:buNone/>
            </a:pPr>
            <a:r>
              <a:t/>
            </a:r>
            <a:endParaRPr sz="3200"/>
          </a:p>
          <a:p>
            <a:pPr indent="-228600" lvl="0" marL="228600" rtl="1" algn="r">
              <a:lnSpc>
                <a:spcPct val="90000"/>
              </a:lnSpc>
              <a:spcBef>
                <a:spcPts val="1000"/>
              </a:spcBef>
              <a:spcAft>
                <a:spcPts val="0"/>
              </a:spcAft>
              <a:buClr>
                <a:schemeClr val="dk1"/>
              </a:buClr>
              <a:buSzPts val="3200"/>
              <a:buChar char="•"/>
            </a:pPr>
            <a:r>
              <a:rPr lang="ar-EG" sz="3200"/>
              <a:t>قامت الخدمة بتسهيل التفاوض في أربع شكاوى من أصل سبع شكاوى وافق مجلس </a:t>
            </a:r>
            <a:r>
              <a:rPr lang="ar-EG" sz="3200"/>
              <a:t>الإدارة</a:t>
            </a:r>
            <a:r>
              <a:rPr lang="ar-EG" sz="3200"/>
              <a:t> على </a:t>
            </a:r>
            <a:r>
              <a:rPr lang="ar-EG" sz="3200"/>
              <a:t>إجراء</a:t>
            </a:r>
            <a:r>
              <a:rPr lang="ar-EG" sz="3200"/>
              <a:t> التحقيق فيها منذ عام 2021. وقد </a:t>
            </a:r>
            <a:r>
              <a:rPr lang="ar-EG" sz="3200"/>
              <a:t>انتهى</a:t>
            </a:r>
            <a:r>
              <a:rPr lang="ar-EG" sz="3200"/>
              <a:t> التفاوض في ثلاث من هذه الشكاوى.</a:t>
            </a:r>
            <a:endParaRPr/>
          </a:p>
          <a:p>
            <a:pPr indent="-25400" lvl="0" marL="228600" rtl="1" algn="r">
              <a:lnSpc>
                <a:spcPct val="90000"/>
              </a:lnSpc>
              <a:spcBef>
                <a:spcPts val="1000"/>
              </a:spcBef>
              <a:spcAft>
                <a:spcPts val="0"/>
              </a:spcAft>
              <a:buClr>
                <a:schemeClr val="dk1"/>
              </a:buClr>
              <a:buSzPts val="3200"/>
              <a:buNone/>
            </a:pPr>
            <a:r>
              <a:t/>
            </a:r>
            <a:endParaRPr sz="3200"/>
          </a:p>
          <a:p>
            <a:pPr indent="-228600" lvl="0" marL="228600" rtl="1" algn="r">
              <a:lnSpc>
                <a:spcPct val="90000"/>
              </a:lnSpc>
              <a:spcBef>
                <a:spcPts val="1000"/>
              </a:spcBef>
              <a:spcAft>
                <a:spcPts val="0"/>
              </a:spcAft>
              <a:buSzPts val="3200"/>
              <a:buChar char="•"/>
            </a:pPr>
            <a:r>
              <a:rPr lang="ar-EG" sz="3200"/>
              <a:t>من الواضح </a:t>
            </a:r>
            <a:r>
              <a:rPr lang="ar-EG" sz="3200"/>
              <a:t>أن</a:t>
            </a:r>
            <a:r>
              <a:rPr lang="ar-EG" sz="3200"/>
              <a:t> خدمة حل النزاعات تستطيع العمل من خلال الهيكل الإداري الحالي لسكرتارية </a:t>
            </a:r>
            <a:r>
              <a:rPr lang="ar-EG" sz="3200"/>
              <a:t>آلية</a:t>
            </a:r>
            <a:r>
              <a:rPr lang="ar-EG" sz="3200"/>
              <a:t> المساءلة.  وقدمت لجنة المراجعة توصيات خاصة لتعزيز التعاون بين خدمة حل النزاعات وهيئة التفتيش من خلال تقييمها للهيكل الإداري </a:t>
            </a:r>
            <a:r>
              <a:rPr lang="ar-EG" sz="3200"/>
              <a:t>للسكرتارية</a:t>
            </a:r>
            <a:r>
              <a:rPr lang="ar-EG" sz="3200"/>
              <a:t> آلية المساءلة. </a:t>
            </a:r>
            <a:endParaRPr sz="3200"/>
          </a:p>
          <a:p>
            <a:pPr indent="0" lvl="0" marL="228600" rtl="0" algn="l">
              <a:lnSpc>
                <a:spcPct val="90000"/>
              </a:lnSpc>
              <a:spcBef>
                <a:spcPts val="1000"/>
              </a:spcBef>
              <a:spcAft>
                <a:spcPts val="0"/>
              </a:spcAft>
              <a:buNone/>
            </a:pPr>
            <a:r>
              <a:t/>
            </a:r>
            <a:endParaRPr sz="3200">
              <a:solidFill>
                <a:srgbClr val="FF0000"/>
              </a:solidFill>
            </a:endParaRPr>
          </a:p>
        </p:txBody>
      </p:sp>
      <p:sp>
        <p:nvSpPr>
          <p:cNvPr id="189" name="Google Shape;189;p12"/>
          <p:cNvSpPr txBox="1"/>
          <p:nvPr>
            <p:ph idx="12" type="sldNum"/>
          </p:nvPr>
        </p:nvSpPr>
        <p:spPr>
          <a:xfrm>
            <a:off x="11226800" y="6396860"/>
            <a:ext cx="779767"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ar-EG" sz="1200">
                <a:solidFill>
                  <a:schemeClr val="dk1"/>
                </a:solidFill>
              </a:rPr>
              <a:t>‹#›</a:t>
            </a:fld>
            <a:endParaRPr sz="1200">
              <a:solidFill>
                <a:schemeClr val="dk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FFFFFF"/>
            </a:gs>
            <a:gs pos="100000">
              <a:srgbClr val="DFDDDD"/>
            </a:gs>
          </a:gsLst>
          <a:path path="circle">
            <a:fillToRect b="100%" r="100%"/>
          </a:path>
          <a:tileRect l="-100%" t="-100%"/>
        </a:gradFill>
      </p:bgPr>
    </p:bg>
    <p:spTree>
      <p:nvGrpSpPr>
        <p:cNvPr id="193" name="Shape 193"/>
        <p:cNvGrpSpPr/>
        <p:nvPr/>
      </p:nvGrpSpPr>
      <p:grpSpPr>
        <a:xfrm>
          <a:off x="0" y="0"/>
          <a:ext cx="0" cy="0"/>
          <a:chOff x="0" y="0"/>
          <a:chExt cx="0" cy="0"/>
        </a:xfrm>
      </p:grpSpPr>
      <p:sp>
        <p:nvSpPr>
          <p:cNvPr id="194" name="Google Shape;194;p13"/>
          <p:cNvSpPr txBox="1"/>
          <p:nvPr>
            <p:ph type="title"/>
          </p:nvPr>
        </p:nvSpPr>
        <p:spPr>
          <a:xfrm>
            <a:off x="0" y="-1"/>
            <a:ext cx="3138166" cy="6947505"/>
          </a:xfrm>
          <a:prstGeom prst="rect">
            <a:avLst/>
          </a:prstGeom>
          <a:solidFill>
            <a:schemeClr val="accent1"/>
          </a:solid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lt1"/>
              </a:buClr>
              <a:buSzPts val="3600"/>
              <a:buFont typeface="Calibri"/>
              <a:buNone/>
            </a:pPr>
            <a:r>
              <a:rPr b="1" lang="ar-EG" sz="3600">
                <a:solidFill>
                  <a:schemeClr val="lt1"/>
                </a:solidFill>
              </a:rPr>
              <a:t>توصية بمزيد من الإفصاح من قبل خدمة حل النزاعات </a:t>
            </a:r>
            <a:endParaRPr b="1" sz="3600">
              <a:solidFill>
                <a:schemeClr val="lt1"/>
              </a:solidFill>
            </a:endParaRPr>
          </a:p>
        </p:txBody>
      </p:sp>
      <p:sp>
        <p:nvSpPr>
          <p:cNvPr id="195" name="Google Shape;195;p13"/>
          <p:cNvSpPr txBox="1"/>
          <p:nvPr>
            <p:ph idx="1" type="body"/>
          </p:nvPr>
        </p:nvSpPr>
        <p:spPr>
          <a:xfrm>
            <a:off x="3138166" y="-2"/>
            <a:ext cx="9053834" cy="6858001"/>
          </a:xfrm>
          <a:prstGeom prst="rect">
            <a:avLst/>
          </a:prstGeom>
          <a:noFill/>
          <a:ln>
            <a:noFill/>
          </a:ln>
        </p:spPr>
        <p:txBody>
          <a:bodyPr anchorCtr="0" anchor="t" bIns="45700" lIns="91425" spcFirstLastPara="1" rIns="91425" wrap="square" tIns="45700">
            <a:normAutofit fontScale="25000" lnSpcReduction="20000"/>
          </a:bodyPr>
          <a:lstStyle/>
          <a:p>
            <a:pPr indent="-171450" lvl="0" marL="228600" rtl="1" algn="r">
              <a:lnSpc>
                <a:spcPct val="90000"/>
              </a:lnSpc>
              <a:spcBef>
                <a:spcPts val="0"/>
              </a:spcBef>
              <a:spcAft>
                <a:spcPts val="0"/>
              </a:spcAft>
              <a:buClr>
                <a:schemeClr val="dk1"/>
              </a:buClr>
              <a:buSzPct val="100000"/>
              <a:buNone/>
            </a:pPr>
            <a:r>
              <a:t/>
            </a:r>
            <a:endParaRPr sz="3600"/>
          </a:p>
          <a:p>
            <a:pPr indent="-52387" lvl="0" marL="228600" rtl="1" algn="r">
              <a:lnSpc>
                <a:spcPct val="90000"/>
              </a:lnSpc>
              <a:spcBef>
                <a:spcPts val="1000"/>
              </a:spcBef>
              <a:spcAft>
                <a:spcPts val="0"/>
              </a:spcAft>
              <a:buClr>
                <a:schemeClr val="dk1"/>
              </a:buClr>
              <a:buSzPct val="100000"/>
              <a:buNone/>
            </a:pPr>
            <a:r>
              <a:t/>
            </a:r>
            <a:endParaRPr sz="11100"/>
          </a:p>
          <a:p>
            <a:pPr indent="-228600" lvl="0" marL="228600" rtl="1" algn="r">
              <a:lnSpc>
                <a:spcPct val="90000"/>
              </a:lnSpc>
              <a:spcBef>
                <a:spcPts val="1000"/>
              </a:spcBef>
              <a:spcAft>
                <a:spcPts val="0"/>
              </a:spcAft>
              <a:buClr>
                <a:schemeClr val="dk1"/>
              </a:buClr>
              <a:buSzPct val="100000"/>
              <a:buChar char="•"/>
            </a:pPr>
            <a:r>
              <a:rPr lang="ar-EG" sz="14400"/>
              <a:t>في كل الحالات التي تناولتها خدمة حل النزاعات كان هناك طلب بالحفاظ على سرية الإتفاق بين طرفي النزاع وكان الإفصاح عن المعلومات عن هذه الحالات محدودا للغاية من قبل الخدمة.</a:t>
            </a:r>
            <a:endParaRPr/>
          </a:p>
          <a:p>
            <a:pPr indent="0" lvl="0" marL="228600" rtl="1" algn="r">
              <a:lnSpc>
                <a:spcPct val="90000"/>
              </a:lnSpc>
              <a:spcBef>
                <a:spcPts val="1000"/>
              </a:spcBef>
              <a:spcAft>
                <a:spcPts val="0"/>
              </a:spcAft>
              <a:buClr>
                <a:schemeClr val="dk1"/>
              </a:buClr>
              <a:buSzPct val="100000"/>
              <a:buNone/>
            </a:pPr>
            <a:r>
              <a:t/>
            </a:r>
            <a:endParaRPr sz="14400"/>
          </a:p>
          <a:p>
            <a:pPr indent="-228600" lvl="0" marL="228600" rtl="1" algn="r">
              <a:lnSpc>
                <a:spcPct val="90000"/>
              </a:lnSpc>
              <a:spcBef>
                <a:spcPts val="1000"/>
              </a:spcBef>
              <a:spcAft>
                <a:spcPts val="0"/>
              </a:spcAft>
              <a:buClr>
                <a:schemeClr val="dk1"/>
              </a:buClr>
              <a:buSzPct val="100000"/>
              <a:buChar char="•"/>
            </a:pPr>
            <a:r>
              <a:rPr lang="ar-EG" sz="14400"/>
              <a:t>خدمة حل النزاعات هي آلية عامة للمساءلة وبالتالي يجب ان يكون هناك تقارير وافية عن عملها. السياسات الموضوعة لتنظيم عمل خدمة حل النزاعات تنص على مبادئ للإفصاح يجب </a:t>
            </a:r>
            <a:r>
              <a:rPr lang="ar-EG" sz="14400"/>
              <a:t>أن</a:t>
            </a:r>
            <a:r>
              <a:rPr lang="ar-EG" sz="14400"/>
              <a:t> تنطبق </a:t>
            </a:r>
            <a:r>
              <a:rPr lang="ar-EG" sz="14400"/>
              <a:t>أيضا</a:t>
            </a:r>
            <a:r>
              <a:rPr lang="ar-EG" sz="14400"/>
              <a:t> على الحالات التي تتطلب السرية. فليس بالضرورة الإفصاح عن الإتفاق النهائي بين الطرفين، ولكن يجب الإفصاح عن المواضيع التي شملها الإتفاق بدون الخوض في تفاصيل الإتفاق، وبالطبع دون الإفصاح عن هوية المشتكيين ان كانوا قد طلبوا السرية.</a:t>
            </a:r>
            <a:endParaRPr/>
          </a:p>
          <a:p>
            <a:pPr indent="-69850" lvl="0" marL="228600" rtl="0" algn="l">
              <a:lnSpc>
                <a:spcPct val="90000"/>
              </a:lnSpc>
              <a:spcBef>
                <a:spcPts val="1000"/>
              </a:spcBef>
              <a:spcAft>
                <a:spcPts val="0"/>
              </a:spcAft>
              <a:buClr>
                <a:schemeClr val="dk1"/>
              </a:buClr>
              <a:buSzPct val="100000"/>
              <a:buNone/>
            </a:pPr>
            <a:r>
              <a:t/>
            </a:r>
            <a:endParaRPr sz="10000"/>
          </a:p>
          <a:p>
            <a:pPr indent="-184150" lvl="0" marL="228600" rtl="0" algn="l">
              <a:lnSpc>
                <a:spcPct val="90000"/>
              </a:lnSpc>
              <a:spcBef>
                <a:spcPts val="1000"/>
              </a:spcBef>
              <a:spcAft>
                <a:spcPts val="0"/>
              </a:spcAft>
              <a:buClr>
                <a:schemeClr val="dk1"/>
              </a:buClr>
              <a:buSzPct val="100000"/>
              <a:buNone/>
            </a:pPr>
            <a:r>
              <a:t/>
            </a:r>
            <a:endParaRPr/>
          </a:p>
          <a:p>
            <a:pPr indent="-228600" lvl="0" marL="228600" rtl="0" algn="l">
              <a:lnSpc>
                <a:spcPct val="90000"/>
              </a:lnSpc>
              <a:spcBef>
                <a:spcPts val="1000"/>
              </a:spcBef>
              <a:spcAft>
                <a:spcPts val="0"/>
              </a:spcAft>
              <a:buClr>
                <a:schemeClr val="dk1"/>
              </a:buClr>
              <a:buSzPct val="100000"/>
              <a:buChar char="•"/>
            </a:pPr>
            <a:r>
              <a:rPr lang="ar-EG"/>
              <a:t>. </a:t>
            </a:r>
            <a:endParaRPr/>
          </a:p>
          <a:p>
            <a:pPr indent="0" lvl="0" marL="0" rtl="0" algn="l">
              <a:lnSpc>
                <a:spcPct val="90000"/>
              </a:lnSpc>
              <a:spcBef>
                <a:spcPts val="1000"/>
              </a:spcBef>
              <a:spcAft>
                <a:spcPts val="0"/>
              </a:spcAft>
              <a:buClr>
                <a:schemeClr val="dk1"/>
              </a:buClr>
              <a:buSzPct val="100000"/>
              <a:buNone/>
            </a:pPr>
            <a:r>
              <a:rPr lang="ar-EG"/>
              <a:t>. </a:t>
            </a:r>
            <a:endParaRPr/>
          </a:p>
        </p:txBody>
      </p:sp>
      <p:sp>
        <p:nvSpPr>
          <p:cNvPr id="196" name="Google Shape;196;p13"/>
          <p:cNvSpPr txBox="1"/>
          <p:nvPr>
            <p:ph idx="12" type="sldNum"/>
          </p:nvPr>
        </p:nvSpPr>
        <p:spPr>
          <a:xfrm>
            <a:off x="11361691" y="6407997"/>
            <a:ext cx="779767"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ar-EG" sz="1200">
                <a:solidFill>
                  <a:schemeClr val="dk1"/>
                </a:solidFill>
              </a:rPr>
              <a:t>‹#›</a:t>
            </a:fld>
            <a:endParaRPr sz="1200">
              <a:solidFill>
                <a:schemeClr val="dk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FFFFFF"/>
            </a:gs>
            <a:gs pos="100000">
              <a:srgbClr val="DFDDDD"/>
            </a:gs>
          </a:gsLst>
          <a:path path="circle">
            <a:fillToRect b="100%" r="100%"/>
          </a:path>
          <a:tileRect l="-100%" t="-100%"/>
        </a:gradFill>
      </p:bgPr>
    </p:bg>
    <p:spTree>
      <p:nvGrpSpPr>
        <p:cNvPr id="200" name="Shape 200"/>
        <p:cNvGrpSpPr/>
        <p:nvPr/>
      </p:nvGrpSpPr>
      <p:grpSpPr>
        <a:xfrm>
          <a:off x="0" y="0"/>
          <a:ext cx="0" cy="0"/>
          <a:chOff x="0" y="0"/>
          <a:chExt cx="0" cy="0"/>
        </a:xfrm>
      </p:grpSpPr>
      <p:sp>
        <p:nvSpPr>
          <p:cNvPr id="201" name="Google Shape;201;p14"/>
          <p:cNvSpPr txBox="1"/>
          <p:nvPr>
            <p:ph type="title"/>
          </p:nvPr>
        </p:nvSpPr>
        <p:spPr>
          <a:xfrm>
            <a:off x="0" y="-38375"/>
            <a:ext cx="3149740" cy="7082642"/>
          </a:xfrm>
          <a:prstGeom prst="rect">
            <a:avLst/>
          </a:prstGeom>
          <a:solidFill>
            <a:schemeClr val="accent1"/>
          </a:solid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lt1"/>
              </a:buClr>
              <a:buSzPts val="3600"/>
              <a:buFont typeface="Calibri"/>
              <a:buNone/>
            </a:pPr>
            <a:r>
              <a:rPr b="1" lang="ar-EG" sz="3600">
                <a:solidFill>
                  <a:schemeClr val="lt1"/>
                </a:solidFill>
              </a:rPr>
              <a:t>توصية بمراجعة </a:t>
            </a:r>
            <a:r>
              <a:rPr b="1" lang="ar-EG" sz="3600">
                <a:solidFill>
                  <a:schemeClr val="lt1"/>
                </a:solidFill>
              </a:rPr>
              <a:t>سياسات</a:t>
            </a:r>
            <a:r>
              <a:rPr b="1" lang="ar-EG" sz="3600">
                <a:solidFill>
                  <a:schemeClr val="lt1"/>
                </a:solidFill>
              </a:rPr>
              <a:t> وعمل خدمة حل النزاعات بعد 24 شهراً</a:t>
            </a:r>
            <a:endParaRPr b="1" sz="3600">
              <a:solidFill>
                <a:schemeClr val="lt1"/>
              </a:solidFill>
            </a:endParaRPr>
          </a:p>
        </p:txBody>
      </p:sp>
      <p:sp>
        <p:nvSpPr>
          <p:cNvPr id="202" name="Google Shape;202;p14"/>
          <p:cNvSpPr txBox="1"/>
          <p:nvPr>
            <p:ph idx="1" type="body"/>
          </p:nvPr>
        </p:nvSpPr>
        <p:spPr>
          <a:xfrm>
            <a:off x="3185473" y="208367"/>
            <a:ext cx="7927632" cy="6835900"/>
          </a:xfrm>
          <a:prstGeom prst="rect">
            <a:avLst/>
          </a:prstGeom>
          <a:noFill/>
          <a:ln>
            <a:noFill/>
          </a:ln>
        </p:spPr>
        <p:txBody>
          <a:bodyPr anchorCtr="0" anchor="t" bIns="45700" lIns="91425" spcFirstLastPara="1" rIns="91425" wrap="square" tIns="45700">
            <a:normAutofit lnSpcReduction="10000"/>
          </a:bodyPr>
          <a:lstStyle/>
          <a:p>
            <a:pPr indent="-50800" lvl="0" marL="228600" rtl="1" algn="r">
              <a:lnSpc>
                <a:spcPct val="90000"/>
              </a:lnSpc>
              <a:spcBef>
                <a:spcPts val="0"/>
              </a:spcBef>
              <a:spcAft>
                <a:spcPts val="0"/>
              </a:spcAft>
              <a:buClr>
                <a:schemeClr val="dk1"/>
              </a:buClr>
              <a:buSzPts val="2800"/>
              <a:buNone/>
            </a:pPr>
            <a:r>
              <a:t/>
            </a:r>
            <a:endParaRPr/>
          </a:p>
          <a:p>
            <a:pPr indent="-254000" lvl="0" marL="228600" rtl="1" algn="r">
              <a:lnSpc>
                <a:spcPct val="90000"/>
              </a:lnSpc>
              <a:spcBef>
                <a:spcPts val="1000"/>
              </a:spcBef>
              <a:spcAft>
                <a:spcPts val="0"/>
              </a:spcAft>
              <a:buClr>
                <a:schemeClr val="dk1"/>
              </a:buClr>
              <a:buSzPts val="4000"/>
              <a:buChar char="•"/>
            </a:pPr>
            <a:r>
              <a:rPr lang="ar-EG" sz="4000"/>
              <a:t>بدأت خدمة حل النزاعات عملها ببداية طيبة، ولكنها في حاجة </a:t>
            </a:r>
            <a:r>
              <a:rPr lang="ar-EG" sz="4000"/>
              <a:t>إلى</a:t>
            </a:r>
            <a:r>
              <a:rPr lang="ar-EG" sz="4000"/>
              <a:t> المزيد من الوقت </a:t>
            </a:r>
            <a:r>
              <a:rPr lang="ar-EG" sz="4000"/>
              <a:t>لإثبات</a:t>
            </a:r>
            <a:r>
              <a:rPr lang="ar-EG" sz="4000"/>
              <a:t> نفسها كجهة جديرة بالثقة قادرة ان تتعامل مع، وتوفر مساحة وفرص تفاوض متساوية بين، طرفي النزاع .</a:t>
            </a:r>
            <a:endParaRPr/>
          </a:p>
          <a:p>
            <a:pPr indent="0" lvl="0" marL="228600" rtl="1" algn="r">
              <a:lnSpc>
                <a:spcPct val="90000"/>
              </a:lnSpc>
              <a:spcBef>
                <a:spcPts val="1000"/>
              </a:spcBef>
              <a:spcAft>
                <a:spcPts val="0"/>
              </a:spcAft>
              <a:buClr>
                <a:schemeClr val="dk1"/>
              </a:buClr>
              <a:buSzPts val="4000"/>
              <a:buNone/>
            </a:pPr>
            <a:r>
              <a:t/>
            </a:r>
            <a:endParaRPr sz="4000"/>
          </a:p>
          <a:p>
            <a:pPr indent="-254000" lvl="0" marL="228600" rtl="1" algn="r">
              <a:lnSpc>
                <a:spcPct val="90000"/>
              </a:lnSpc>
              <a:spcBef>
                <a:spcPts val="1000"/>
              </a:spcBef>
              <a:spcAft>
                <a:spcPts val="0"/>
              </a:spcAft>
              <a:buClr>
                <a:schemeClr val="dk1"/>
              </a:buClr>
              <a:buSzPts val="4000"/>
              <a:buChar char="•"/>
            </a:pPr>
            <a:r>
              <a:rPr lang="ar-EG" sz="4000"/>
              <a:t>توصي لجنة المراجعة الخارجية بأن يكون هناك مراجعة للخدمة بعد 24 شهرا حتى تكتمل بعض المفاوضات وحتى تكتمل متابعة تنفيذ </a:t>
            </a:r>
            <a:r>
              <a:rPr lang="ar-EG" sz="4000"/>
              <a:t>الاتفاقات</a:t>
            </a:r>
            <a:r>
              <a:rPr lang="ar-EG" sz="4000"/>
              <a:t> المبرمة. </a:t>
            </a:r>
            <a:endParaRPr/>
          </a:p>
          <a:p>
            <a:pPr indent="-50800" lvl="0" marL="228600" rtl="0" algn="l">
              <a:lnSpc>
                <a:spcPct val="90000"/>
              </a:lnSpc>
              <a:spcBef>
                <a:spcPts val="1000"/>
              </a:spcBef>
              <a:spcAft>
                <a:spcPts val="0"/>
              </a:spcAft>
              <a:buClr>
                <a:schemeClr val="dk1"/>
              </a:buClr>
              <a:buSzPts val="2800"/>
              <a:buNone/>
            </a:pPr>
            <a:r>
              <a:t/>
            </a:r>
            <a:endParaRPr/>
          </a:p>
        </p:txBody>
      </p:sp>
      <p:sp>
        <p:nvSpPr>
          <p:cNvPr id="203" name="Google Shape;203;p14"/>
          <p:cNvSpPr txBox="1"/>
          <p:nvPr>
            <p:ph idx="12" type="sldNum"/>
          </p:nvPr>
        </p:nvSpPr>
        <p:spPr>
          <a:xfrm>
            <a:off x="11326193" y="6396846"/>
            <a:ext cx="779767"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ar-EG" sz="1200">
                <a:solidFill>
                  <a:schemeClr val="dk1"/>
                </a:solidFill>
              </a:rPr>
              <a:t>‹#›</a:t>
            </a:fld>
            <a:endParaRPr sz="1200">
              <a:solidFill>
                <a:schemeClr val="dk1"/>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FFFFFF"/>
            </a:gs>
            <a:gs pos="100000">
              <a:srgbClr val="DFDDDD"/>
            </a:gs>
          </a:gsLst>
          <a:path path="circle">
            <a:fillToRect b="100%" r="100%"/>
          </a:path>
          <a:tileRect l="-100%" t="-100%"/>
        </a:gradFill>
      </p:bgPr>
    </p:bg>
    <p:spTree>
      <p:nvGrpSpPr>
        <p:cNvPr id="207" name="Shape 207"/>
        <p:cNvGrpSpPr/>
        <p:nvPr/>
      </p:nvGrpSpPr>
      <p:grpSpPr>
        <a:xfrm>
          <a:off x="0" y="0"/>
          <a:ext cx="0" cy="0"/>
          <a:chOff x="0" y="0"/>
          <a:chExt cx="0" cy="0"/>
        </a:xfrm>
      </p:grpSpPr>
      <p:sp>
        <p:nvSpPr>
          <p:cNvPr id="208" name="Google Shape;208;p15"/>
          <p:cNvSpPr txBox="1"/>
          <p:nvPr>
            <p:ph type="title"/>
          </p:nvPr>
        </p:nvSpPr>
        <p:spPr>
          <a:xfrm>
            <a:off x="0" y="123351"/>
            <a:ext cx="12192000" cy="1608900"/>
          </a:xfrm>
          <a:prstGeom prst="rect">
            <a:avLst/>
          </a:prstGeom>
          <a:solidFill>
            <a:schemeClr val="accent1"/>
          </a:solidFill>
          <a:ln>
            <a:noFill/>
          </a:ln>
        </p:spPr>
        <p:txBody>
          <a:bodyPr anchorCtr="0" anchor="ctr" bIns="45700" lIns="91425" spcFirstLastPara="1" rIns="91425" wrap="square" tIns="45700">
            <a:noAutofit/>
          </a:bodyPr>
          <a:lstStyle/>
          <a:p>
            <a:pPr indent="0" lvl="0" marL="0" rtl="1" algn="r">
              <a:lnSpc>
                <a:spcPct val="90000"/>
              </a:lnSpc>
              <a:spcBef>
                <a:spcPts val="0"/>
              </a:spcBef>
              <a:spcAft>
                <a:spcPts val="0"/>
              </a:spcAft>
              <a:buClr>
                <a:schemeClr val="lt1"/>
              </a:buClr>
              <a:buSzPts val="3960"/>
              <a:buFont typeface="Calibri"/>
              <a:buNone/>
            </a:pPr>
            <a:r>
              <a:rPr b="1" lang="ar-EG" sz="3759">
                <a:solidFill>
                  <a:schemeClr val="lt1"/>
                </a:solidFill>
              </a:rPr>
              <a:t>3. كيف يبدو إطار التحقق من خطة عمل إدارة البنك بالمقارنة بآليات المساءلة الأخرى؟ هل المعايير التي يجب توافرها لطلب التحقق مناسبة؟</a:t>
            </a:r>
            <a:br>
              <a:rPr b="1" lang="ar-EG" sz="3759">
                <a:solidFill>
                  <a:schemeClr val="lt1"/>
                </a:solidFill>
              </a:rPr>
            </a:br>
            <a:endParaRPr b="1" sz="1779">
              <a:solidFill>
                <a:schemeClr val="lt1"/>
              </a:solidFill>
            </a:endParaRPr>
          </a:p>
        </p:txBody>
      </p:sp>
      <p:sp>
        <p:nvSpPr>
          <p:cNvPr id="209" name="Google Shape;209;p15"/>
          <p:cNvSpPr txBox="1"/>
          <p:nvPr>
            <p:ph idx="1" type="body"/>
          </p:nvPr>
        </p:nvSpPr>
        <p:spPr>
          <a:xfrm>
            <a:off x="-1" y="1765905"/>
            <a:ext cx="12191999" cy="4983237"/>
          </a:xfrm>
          <a:prstGeom prst="rect">
            <a:avLst/>
          </a:prstGeom>
          <a:noFill/>
          <a:ln>
            <a:noFill/>
          </a:ln>
        </p:spPr>
        <p:txBody>
          <a:bodyPr anchorCtr="0" anchor="t" bIns="45700" lIns="91425" spcFirstLastPara="1" rIns="91425" wrap="square" tIns="45700">
            <a:normAutofit fontScale="92500" lnSpcReduction="10000"/>
          </a:bodyPr>
          <a:lstStyle/>
          <a:p>
            <a:pPr indent="0" lvl="0" marL="0" rtl="1" algn="r">
              <a:lnSpc>
                <a:spcPct val="90000"/>
              </a:lnSpc>
              <a:spcBef>
                <a:spcPts val="0"/>
              </a:spcBef>
              <a:spcAft>
                <a:spcPts val="0"/>
              </a:spcAft>
              <a:buClr>
                <a:schemeClr val="dk1"/>
              </a:buClr>
              <a:buSzPct val="100000"/>
              <a:buNone/>
            </a:pPr>
            <a:r>
              <a:rPr lang="ar-EG" sz="3200" u="sng"/>
              <a:t>ملحوظة:</a:t>
            </a:r>
            <a:r>
              <a:rPr lang="ar-EG" sz="3200"/>
              <a:t> كل تقارير تنفيذ الخطة يتم تقديمها من الإدارة التي تقوم بتنفيذ الخطة ويتم نشرها على موقع هيئة التفتيش.</a:t>
            </a:r>
            <a:endParaRPr/>
          </a:p>
          <a:p>
            <a:pPr indent="-228600" lvl="0" marL="228600" rtl="1" algn="r">
              <a:lnSpc>
                <a:spcPct val="90000"/>
              </a:lnSpc>
              <a:spcBef>
                <a:spcPts val="1000"/>
              </a:spcBef>
              <a:spcAft>
                <a:spcPts val="0"/>
              </a:spcAft>
              <a:buClr>
                <a:schemeClr val="dk1"/>
              </a:buClr>
              <a:buSzPct val="100000"/>
              <a:buChar char="•"/>
            </a:pPr>
            <a:r>
              <a:rPr lang="ar-EG" sz="3200"/>
              <a:t>حاليا هيئة التفتيش من حقها </a:t>
            </a:r>
            <a:r>
              <a:rPr lang="ar-EG" sz="3200"/>
              <a:t>أن</a:t>
            </a:r>
            <a:r>
              <a:rPr lang="ar-EG" sz="3200"/>
              <a:t> توصي </a:t>
            </a:r>
            <a:r>
              <a:rPr lang="ar-EG" sz="3200"/>
              <a:t>بأن</a:t>
            </a:r>
            <a:r>
              <a:rPr lang="ar-EG" sz="3200"/>
              <a:t> تقوم بالتحقق من تنفيذ خطة عمل إدارة البنك بمشاركة إدارة المراجعة التابعة لإدارة البنك فقط عند </a:t>
            </a:r>
            <a:r>
              <a:rPr lang="ar-EG" sz="3200"/>
              <a:t>استيفاء</a:t>
            </a:r>
            <a:r>
              <a:rPr lang="ar-EG" sz="3200"/>
              <a:t> عدد من الشروط المنصوص عليها. </a:t>
            </a:r>
            <a:endParaRPr/>
          </a:p>
          <a:p>
            <a:pPr indent="-228600" lvl="0" marL="228600" rtl="1" algn="r">
              <a:lnSpc>
                <a:spcPct val="90000"/>
              </a:lnSpc>
              <a:spcBef>
                <a:spcPts val="1000"/>
              </a:spcBef>
              <a:spcAft>
                <a:spcPts val="0"/>
              </a:spcAft>
              <a:buClr>
                <a:schemeClr val="dk1"/>
              </a:buClr>
              <a:buSzPct val="100000"/>
              <a:buChar char="•"/>
            </a:pPr>
            <a:r>
              <a:rPr lang="ar-EG" sz="3200"/>
              <a:t>تفويض هيئة التفتيش بالتحقق من تنفيذ خطة العمل التي تضعها ادارة البنك للتعامل مع مخرجات التحقيق هو تفويض محدود بالمقارنة بالتفويض الممنوح لغالبية آليات المساءلة الأخرى.</a:t>
            </a:r>
            <a:endParaRPr/>
          </a:p>
          <a:p>
            <a:pPr indent="-228600" lvl="0" marL="228600" rtl="1" algn="r">
              <a:lnSpc>
                <a:spcPct val="90000"/>
              </a:lnSpc>
              <a:spcBef>
                <a:spcPts val="1000"/>
              </a:spcBef>
              <a:spcAft>
                <a:spcPts val="0"/>
              </a:spcAft>
              <a:buClr>
                <a:schemeClr val="dk1"/>
              </a:buClr>
              <a:buSzPct val="100000"/>
              <a:buChar char="•"/>
            </a:pPr>
            <a:r>
              <a:rPr lang="ar-EG" sz="3200"/>
              <a:t>الدور الممنوح لإدارة المراجعة التابعة لإدارة البنك في عملية التحق</a:t>
            </a:r>
            <a:r>
              <a:rPr lang="ar-EG" sz="3200">
                <a:highlight>
                  <a:schemeClr val="lt1"/>
                </a:highlight>
              </a:rPr>
              <a:t>ق متفرد</a:t>
            </a:r>
            <a:r>
              <a:rPr lang="ar-EG" sz="3200"/>
              <a:t> ولا يوجد في آليات المساءلة الأخرى.</a:t>
            </a:r>
            <a:endParaRPr/>
          </a:p>
          <a:p>
            <a:pPr indent="-228600" lvl="0" marL="228600" rtl="1" algn="r">
              <a:lnSpc>
                <a:spcPct val="90000"/>
              </a:lnSpc>
              <a:spcBef>
                <a:spcPts val="1000"/>
              </a:spcBef>
              <a:spcAft>
                <a:spcPts val="0"/>
              </a:spcAft>
              <a:buClr>
                <a:schemeClr val="dk1"/>
              </a:buClr>
              <a:buSzPct val="100000"/>
              <a:buChar char="•"/>
            </a:pPr>
            <a:r>
              <a:rPr lang="ar-EG" sz="3200"/>
              <a:t>توصي لجنة المراجعة الخارجية </a:t>
            </a:r>
            <a:r>
              <a:rPr lang="ar-EG" sz="3200"/>
              <a:t>أن</a:t>
            </a:r>
            <a:r>
              <a:rPr lang="ar-EG" sz="3200"/>
              <a:t> يتم إعطاء تفويض كامل لهيئة التفتيش للتحقق من تنفيذ خطة العمل التي تضعها ادارة البنك للتعامل مع مخرجات التحقيق.</a:t>
            </a:r>
            <a:endParaRPr/>
          </a:p>
          <a:p>
            <a:pPr indent="0" lvl="0" marL="0" rtl="0" algn="l">
              <a:lnSpc>
                <a:spcPct val="90000"/>
              </a:lnSpc>
              <a:spcBef>
                <a:spcPts val="1000"/>
              </a:spcBef>
              <a:spcAft>
                <a:spcPts val="0"/>
              </a:spcAft>
              <a:buClr>
                <a:schemeClr val="dk1"/>
              </a:buClr>
              <a:buSzPct val="100000"/>
              <a:buNone/>
            </a:pPr>
            <a:r>
              <a:t/>
            </a:r>
            <a:endParaRPr/>
          </a:p>
        </p:txBody>
      </p:sp>
      <p:sp>
        <p:nvSpPr>
          <p:cNvPr id="210" name="Google Shape;210;p15"/>
          <p:cNvSpPr txBox="1"/>
          <p:nvPr>
            <p:ph idx="12" type="sldNum"/>
          </p:nvPr>
        </p:nvSpPr>
        <p:spPr>
          <a:xfrm>
            <a:off x="11226799" y="6456480"/>
            <a:ext cx="779767"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ar-EG" sz="1200">
                <a:solidFill>
                  <a:schemeClr val="dk1"/>
                </a:solidFill>
              </a:rPr>
              <a:t>‹#›</a:t>
            </a:fld>
            <a:endParaRPr sz="1200">
              <a:solidFill>
                <a:schemeClr val="dk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FFFFFF"/>
            </a:gs>
            <a:gs pos="100000">
              <a:srgbClr val="DFDDDD"/>
            </a:gs>
          </a:gsLst>
          <a:path path="circle">
            <a:fillToRect b="100%" r="100%"/>
          </a:path>
          <a:tileRect l="-100%" t="-100%"/>
        </a:gradFill>
      </p:bgPr>
    </p:bg>
    <p:spTree>
      <p:nvGrpSpPr>
        <p:cNvPr id="214" name="Shape 214"/>
        <p:cNvGrpSpPr/>
        <p:nvPr/>
      </p:nvGrpSpPr>
      <p:grpSpPr>
        <a:xfrm>
          <a:off x="0" y="0"/>
          <a:ext cx="0" cy="0"/>
          <a:chOff x="0" y="0"/>
          <a:chExt cx="0" cy="0"/>
        </a:xfrm>
      </p:grpSpPr>
      <p:sp>
        <p:nvSpPr>
          <p:cNvPr id="215" name="Google Shape;215;p16"/>
          <p:cNvSpPr txBox="1"/>
          <p:nvPr>
            <p:ph type="title"/>
          </p:nvPr>
        </p:nvSpPr>
        <p:spPr>
          <a:xfrm>
            <a:off x="0" y="0"/>
            <a:ext cx="3323207" cy="7015238"/>
          </a:xfrm>
          <a:prstGeom prst="rect">
            <a:avLst/>
          </a:prstGeom>
          <a:solidFill>
            <a:schemeClr val="accent1"/>
          </a:solid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lt1"/>
              </a:buClr>
              <a:buSzPts val="4000"/>
              <a:buFont typeface="Calibri"/>
              <a:buNone/>
            </a:pPr>
            <a:r>
              <a:rPr lang="ar-EG" sz="4000">
                <a:solidFill>
                  <a:schemeClr val="lt1"/>
                </a:solidFill>
              </a:rPr>
              <a:t>توصيات خاصة بالتحقق من تنفيذ خطة العمل</a:t>
            </a:r>
            <a:br>
              <a:rPr lang="ar-EG" sz="2600">
                <a:solidFill>
                  <a:schemeClr val="lt1"/>
                </a:solidFill>
              </a:rPr>
            </a:br>
            <a:br>
              <a:rPr lang="ar-EG" sz="2600"/>
            </a:br>
            <a:br>
              <a:rPr lang="ar-EG" sz="2600"/>
            </a:br>
            <a:r>
              <a:rPr lang="ar-EG" sz="2600"/>
              <a:t> </a:t>
            </a:r>
            <a:endParaRPr/>
          </a:p>
        </p:txBody>
      </p:sp>
      <p:sp>
        <p:nvSpPr>
          <p:cNvPr id="216" name="Google Shape;216;p16"/>
          <p:cNvSpPr txBox="1"/>
          <p:nvPr>
            <p:ph idx="1" type="body"/>
          </p:nvPr>
        </p:nvSpPr>
        <p:spPr>
          <a:xfrm>
            <a:off x="3359643" y="101928"/>
            <a:ext cx="8764624" cy="6756071"/>
          </a:xfrm>
          <a:prstGeom prst="rect">
            <a:avLst/>
          </a:prstGeom>
          <a:noFill/>
          <a:ln>
            <a:noFill/>
          </a:ln>
        </p:spPr>
        <p:txBody>
          <a:bodyPr anchorCtr="0" anchor="t" bIns="45700" lIns="91425" spcFirstLastPara="1" rIns="91425" wrap="square" tIns="45700">
            <a:normAutofit lnSpcReduction="20000"/>
          </a:bodyPr>
          <a:lstStyle/>
          <a:p>
            <a:pPr indent="0" lvl="0" marL="0" rtl="0" algn="l">
              <a:lnSpc>
                <a:spcPct val="90000"/>
              </a:lnSpc>
              <a:spcBef>
                <a:spcPts val="0"/>
              </a:spcBef>
              <a:spcAft>
                <a:spcPts val="0"/>
              </a:spcAft>
              <a:buClr>
                <a:schemeClr val="dk1"/>
              </a:buClr>
              <a:buSzPts val="2000"/>
              <a:buNone/>
            </a:pPr>
            <a:r>
              <a:t/>
            </a:r>
            <a:endParaRPr sz="2000"/>
          </a:p>
          <a:p>
            <a:pPr indent="0" lvl="0" marL="0" rtl="1" algn="r">
              <a:lnSpc>
                <a:spcPct val="90000"/>
              </a:lnSpc>
              <a:spcBef>
                <a:spcPts val="1000"/>
              </a:spcBef>
              <a:spcAft>
                <a:spcPts val="0"/>
              </a:spcAft>
              <a:buClr>
                <a:schemeClr val="dk1"/>
              </a:buClr>
              <a:buSzPts val="2000"/>
              <a:buNone/>
            </a:pPr>
            <a:r>
              <a:t/>
            </a:r>
            <a:endParaRPr strike="sngStrike"/>
          </a:p>
          <a:p>
            <a:pPr indent="-228600" lvl="0" marL="228600" rtl="1" algn="r">
              <a:lnSpc>
                <a:spcPct val="90000"/>
              </a:lnSpc>
              <a:spcBef>
                <a:spcPts val="1000"/>
              </a:spcBef>
              <a:spcAft>
                <a:spcPts val="0"/>
              </a:spcAft>
              <a:buClr>
                <a:schemeClr val="dk1"/>
              </a:buClr>
              <a:buSzPts val="2800"/>
              <a:buChar char="•"/>
            </a:pPr>
            <a:r>
              <a:rPr b="1" lang="ar-EG"/>
              <a:t>الخيار</a:t>
            </a:r>
            <a:r>
              <a:rPr b="1" lang="ar-EG"/>
              <a:t> الأول: </a:t>
            </a:r>
            <a:r>
              <a:rPr lang="ar-EG"/>
              <a:t>إعطاء تفويض كامل كما هو الحال مع آليات مساءلة اخرى ومع آلية المساءلة الخاصة بمؤسسة التمويل الدولية التابعة ايضا لمجموعة البنك الدولي.</a:t>
            </a:r>
            <a:endParaRPr/>
          </a:p>
          <a:p>
            <a:pPr indent="-50800" lvl="0" marL="228600" rtl="1" algn="r">
              <a:lnSpc>
                <a:spcPct val="90000"/>
              </a:lnSpc>
              <a:spcBef>
                <a:spcPts val="1000"/>
              </a:spcBef>
              <a:spcAft>
                <a:spcPts val="0"/>
              </a:spcAft>
              <a:buClr>
                <a:schemeClr val="dk1"/>
              </a:buClr>
              <a:buSzPts val="2800"/>
              <a:buNone/>
            </a:pPr>
            <a:r>
              <a:t/>
            </a:r>
            <a:endParaRPr/>
          </a:p>
          <a:p>
            <a:pPr indent="-228600" lvl="0" marL="228600" rtl="1" algn="r">
              <a:lnSpc>
                <a:spcPct val="90000"/>
              </a:lnSpc>
              <a:spcBef>
                <a:spcPts val="1000"/>
              </a:spcBef>
              <a:spcAft>
                <a:spcPts val="0"/>
              </a:spcAft>
              <a:buClr>
                <a:schemeClr val="dk1"/>
              </a:buClr>
              <a:buSzPts val="2800"/>
              <a:buChar char="•"/>
            </a:pPr>
            <a:r>
              <a:rPr b="1" lang="ar-EG"/>
              <a:t>الخيار</a:t>
            </a:r>
            <a:r>
              <a:rPr b="1" lang="ar-EG"/>
              <a:t> الثاني: </a:t>
            </a:r>
            <a:r>
              <a:rPr lang="ar-EG"/>
              <a:t>من حق هيئة التفتيش ان تتقدم بتوصية لمجلس </a:t>
            </a:r>
            <a:r>
              <a:rPr lang="ar-EG"/>
              <a:t>الإدارة</a:t>
            </a:r>
            <a:r>
              <a:rPr lang="ar-EG"/>
              <a:t> </a:t>
            </a:r>
            <a:r>
              <a:rPr lang="ar-EG"/>
              <a:t>بأن</a:t>
            </a:r>
            <a:r>
              <a:rPr lang="ar-EG"/>
              <a:t> تقوم بالتحقق عندما ينظر المجلس في امر خطة العمل المقترحة من الإدارة. لا تكون هيئة التفتيش ملتزمة </a:t>
            </a:r>
            <a:r>
              <a:rPr lang="ar-EG"/>
              <a:t>بالإطار</a:t>
            </a:r>
            <a:r>
              <a:rPr lang="ar-EG"/>
              <a:t> الحالي الذي يفرض </a:t>
            </a:r>
            <a:r>
              <a:rPr lang="ar-EG"/>
              <a:t>استيفاء</a:t>
            </a:r>
            <a:r>
              <a:rPr lang="ar-EG"/>
              <a:t> عدد من المعايير حتى يكون للهيئة هذا الحق، ولكن قد تستخدمها كمبادئ </a:t>
            </a:r>
            <a:r>
              <a:rPr lang="ar-EG"/>
              <a:t>إرشادية</a:t>
            </a:r>
            <a:r>
              <a:rPr lang="ar-EG"/>
              <a:t>.</a:t>
            </a:r>
            <a:endParaRPr/>
          </a:p>
          <a:p>
            <a:pPr indent="-228600" lvl="0" marL="228600" rtl="1" algn="r">
              <a:lnSpc>
                <a:spcPct val="90000"/>
              </a:lnSpc>
              <a:spcBef>
                <a:spcPts val="1000"/>
              </a:spcBef>
              <a:spcAft>
                <a:spcPts val="0"/>
              </a:spcAft>
              <a:buClr>
                <a:schemeClr val="dk1"/>
              </a:buClr>
              <a:buSzPts val="2800"/>
              <a:buChar char="•"/>
            </a:pPr>
            <a:r>
              <a:rPr lang="ar-EG"/>
              <a:t> </a:t>
            </a:r>
            <a:endParaRPr/>
          </a:p>
          <a:p>
            <a:pPr indent="-228600" lvl="0" marL="228600" rtl="1" algn="r">
              <a:lnSpc>
                <a:spcPct val="90000"/>
              </a:lnSpc>
              <a:spcBef>
                <a:spcPts val="1000"/>
              </a:spcBef>
              <a:spcAft>
                <a:spcPts val="0"/>
              </a:spcAft>
              <a:buClr>
                <a:schemeClr val="dk1"/>
              </a:buClr>
              <a:buSzPts val="2800"/>
              <a:buChar char="•"/>
            </a:pPr>
            <a:r>
              <a:rPr b="1" lang="ar-EG"/>
              <a:t>الخيار</a:t>
            </a:r>
            <a:r>
              <a:rPr b="1" lang="ar-EG"/>
              <a:t> الثالث: </a:t>
            </a:r>
            <a:r>
              <a:rPr lang="ar-EG"/>
              <a:t>الإبقاء على السياسة الحالية، ولكن إيجاد وسيلة يستطيع بها المشتكون ومن يمثلهم تسجيل عدم موافقتهم على تقرير تنفيذ الخطة الذي تقدمه الإدارة التي بد</a:t>
            </a:r>
            <a:r>
              <a:rPr lang="ar-EG"/>
              <a:t>ورها</a:t>
            </a:r>
            <a:r>
              <a:rPr lang="ar-EG"/>
              <a:t> تقوم بالتنفيذ – يتم نشره على موقع هيئة التفتيش خاصة في الحالات التي لا تقوم الهيئة بالتحقق منها.</a:t>
            </a:r>
            <a:endParaRPr/>
          </a:p>
          <a:p>
            <a:pPr indent="0" lvl="0" marL="0" rtl="1" algn="r">
              <a:lnSpc>
                <a:spcPct val="90000"/>
              </a:lnSpc>
              <a:spcBef>
                <a:spcPts val="1000"/>
              </a:spcBef>
              <a:spcAft>
                <a:spcPts val="0"/>
              </a:spcAft>
              <a:buClr>
                <a:schemeClr val="dk1"/>
              </a:buClr>
              <a:buSzPts val="2000"/>
              <a:buNone/>
            </a:pPr>
            <a:r>
              <a:t/>
            </a:r>
            <a:endParaRPr sz="2000"/>
          </a:p>
          <a:p>
            <a:pPr indent="0" lvl="0" marL="0" rtl="0" algn="l">
              <a:lnSpc>
                <a:spcPct val="90000"/>
              </a:lnSpc>
              <a:spcBef>
                <a:spcPts val="1000"/>
              </a:spcBef>
              <a:spcAft>
                <a:spcPts val="0"/>
              </a:spcAft>
              <a:buClr>
                <a:schemeClr val="dk1"/>
              </a:buClr>
              <a:buSzPts val="2000"/>
              <a:buNone/>
            </a:pPr>
            <a:r>
              <a:t/>
            </a:r>
            <a:endParaRPr sz="2000"/>
          </a:p>
          <a:p>
            <a:pPr indent="0" lvl="0" marL="0" rtl="0" algn="l">
              <a:lnSpc>
                <a:spcPct val="90000"/>
              </a:lnSpc>
              <a:spcBef>
                <a:spcPts val="1000"/>
              </a:spcBef>
              <a:spcAft>
                <a:spcPts val="0"/>
              </a:spcAft>
              <a:buClr>
                <a:schemeClr val="dk1"/>
              </a:buClr>
              <a:buSzPts val="2800"/>
              <a:buNone/>
            </a:pPr>
            <a:r>
              <a:t/>
            </a:r>
            <a:endParaRPr/>
          </a:p>
        </p:txBody>
      </p:sp>
      <p:sp>
        <p:nvSpPr>
          <p:cNvPr id="217" name="Google Shape;217;p16"/>
          <p:cNvSpPr txBox="1"/>
          <p:nvPr>
            <p:ph idx="12" type="sldNum"/>
          </p:nvPr>
        </p:nvSpPr>
        <p:spPr>
          <a:xfrm>
            <a:off x="11259285" y="6341089"/>
            <a:ext cx="779767"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ar-EG" sz="1200">
                <a:solidFill>
                  <a:schemeClr val="dk1"/>
                </a:solidFill>
              </a:rPr>
              <a:t>‹#›</a:t>
            </a:fld>
            <a:endParaRPr sz="1200">
              <a:solidFill>
                <a:schemeClr val="dk1"/>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FFFFFF"/>
            </a:gs>
            <a:gs pos="100000">
              <a:srgbClr val="DFDDDD"/>
            </a:gs>
          </a:gsLst>
          <a:path path="circle">
            <a:fillToRect b="100%" r="100%"/>
          </a:path>
          <a:tileRect l="-100%" t="-100%"/>
        </a:gradFill>
      </p:bgPr>
    </p:bg>
    <p:spTree>
      <p:nvGrpSpPr>
        <p:cNvPr id="222" name="Shape 222"/>
        <p:cNvGrpSpPr/>
        <p:nvPr/>
      </p:nvGrpSpPr>
      <p:grpSpPr>
        <a:xfrm>
          <a:off x="0" y="0"/>
          <a:ext cx="0" cy="0"/>
          <a:chOff x="0" y="0"/>
          <a:chExt cx="0" cy="0"/>
        </a:xfrm>
      </p:grpSpPr>
      <p:sp>
        <p:nvSpPr>
          <p:cNvPr id="223" name="Google Shape;223;p17"/>
          <p:cNvSpPr txBox="1"/>
          <p:nvPr>
            <p:ph type="title"/>
          </p:nvPr>
        </p:nvSpPr>
        <p:spPr>
          <a:xfrm>
            <a:off x="0" y="0"/>
            <a:ext cx="12192000" cy="1553029"/>
          </a:xfrm>
          <a:prstGeom prst="rect">
            <a:avLst/>
          </a:prstGeom>
          <a:solidFill>
            <a:schemeClr val="accent1"/>
          </a:solidFill>
          <a:ln>
            <a:noFill/>
          </a:ln>
        </p:spPr>
        <p:txBody>
          <a:bodyPr anchorCtr="0" anchor="ctr" bIns="45700" lIns="91425" spcFirstLastPara="1" rIns="91425" wrap="square" tIns="45700">
            <a:normAutofit fontScale="90000"/>
          </a:bodyPr>
          <a:lstStyle/>
          <a:p>
            <a:pPr indent="0" lvl="0" marL="0" rtl="1" algn="r">
              <a:lnSpc>
                <a:spcPct val="90000"/>
              </a:lnSpc>
              <a:spcBef>
                <a:spcPts val="0"/>
              </a:spcBef>
              <a:spcAft>
                <a:spcPts val="0"/>
              </a:spcAft>
              <a:buClr>
                <a:schemeClr val="lt1"/>
              </a:buClr>
              <a:buSzPct val="100000"/>
              <a:buFont typeface="Calibri"/>
              <a:buNone/>
            </a:pPr>
            <a:br>
              <a:rPr lang="ar-EG" sz="2400">
                <a:solidFill>
                  <a:schemeClr val="lt1"/>
                </a:solidFill>
              </a:rPr>
            </a:br>
            <a:br>
              <a:rPr lang="ar-EG" sz="2400">
                <a:solidFill>
                  <a:schemeClr val="lt1"/>
                </a:solidFill>
              </a:rPr>
            </a:br>
            <a:br>
              <a:rPr lang="ar-EG" sz="2400">
                <a:solidFill>
                  <a:schemeClr val="lt1"/>
                </a:solidFill>
              </a:rPr>
            </a:br>
            <a:r>
              <a:rPr lang="ar-EG" sz="2400">
                <a:solidFill>
                  <a:schemeClr val="lt1"/>
                </a:solidFill>
              </a:rPr>
              <a:t>4</a:t>
            </a:r>
            <a:r>
              <a:rPr b="1" lang="ar-EG" sz="2400">
                <a:solidFill>
                  <a:schemeClr val="lt1"/>
                </a:solidFill>
              </a:rPr>
              <a:t>. </a:t>
            </a:r>
            <a:r>
              <a:rPr b="1" lang="ar-EG" sz="3600">
                <a:solidFill>
                  <a:schemeClr val="lt1"/>
                </a:solidFill>
              </a:rPr>
              <a:t>هل الهيكل الإداري الحالي لسكرتارية آلية المساءلة يمكن هيئة التفتيش من </a:t>
            </a:r>
            <a:r>
              <a:rPr b="1" lang="ar-EG" sz="3600">
                <a:solidFill>
                  <a:schemeClr val="lt1"/>
                </a:solidFill>
              </a:rPr>
              <a:t>القيام</a:t>
            </a:r>
            <a:r>
              <a:rPr b="1" lang="ar-EG" sz="3600">
                <a:solidFill>
                  <a:schemeClr val="lt1"/>
                </a:solidFill>
              </a:rPr>
              <a:t> بوظيفتها في التحقق من </a:t>
            </a:r>
            <a:r>
              <a:rPr b="1" lang="ar-EG" sz="3600">
                <a:solidFill>
                  <a:schemeClr val="lt1"/>
                </a:solidFill>
              </a:rPr>
              <a:t>التزام</a:t>
            </a:r>
            <a:r>
              <a:rPr b="1" lang="ar-EG" sz="3600">
                <a:solidFill>
                  <a:schemeClr val="lt1"/>
                </a:solidFill>
              </a:rPr>
              <a:t> </a:t>
            </a:r>
            <a:r>
              <a:rPr b="1" lang="ar-EG" sz="3600">
                <a:solidFill>
                  <a:schemeClr val="lt1"/>
                </a:solidFill>
              </a:rPr>
              <a:t>إدارة</a:t>
            </a:r>
            <a:r>
              <a:rPr b="1" lang="ar-EG" sz="3600">
                <a:solidFill>
                  <a:schemeClr val="lt1"/>
                </a:solidFill>
              </a:rPr>
              <a:t> البنك بسياساته </a:t>
            </a:r>
            <a:r>
              <a:rPr b="1" lang="ar-EG" sz="3600">
                <a:solidFill>
                  <a:schemeClr val="lt1"/>
                </a:solidFill>
              </a:rPr>
              <a:t>باستقلالية</a:t>
            </a:r>
            <a:r>
              <a:rPr b="1" lang="ar-EG" sz="2400">
                <a:solidFill>
                  <a:schemeClr val="lt1"/>
                </a:solidFill>
              </a:rPr>
              <a:t>؟ </a:t>
            </a:r>
            <a:br>
              <a:rPr b="1" lang="ar-EG" sz="2400">
                <a:solidFill>
                  <a:schemeClr val="lt1"/>
                </a:solidFill>
              </a:rPr>
            </a:br>
            <a:br>
              <a:rPr b="1" lang="ar-EG" sz="1400">
                <a:solidFill>
                  <a:schemeClr val="lt1"/>
                </a:solidFill>
              </a:rPr>
            </a:br>
            <a:br>
              <a:rPr lang="ar-EG">
                <a:solidFill>
                  <a:schemeClr val="lt1"/>
                </a:solidFill>
              </a:rPr>
            </a:br>
            <a:endParaRPr>
              <a:solidFill>
                <a:schemeClr val="lt1"/>
              </a:solidFill>
            </a:endParaRPr>
          </a:p>
        </p:txBody>
      </p:sp>
      <p:sp>
        <p:nvSpPr>
          <p:cNvPr id="224" name="Google Shape;224;p17"/>
          <p:cNvSpPr txBox="1"/>
          <p:nvPr>
            <p:ph idx="1" type="body"/>
          </p:nvPr>
        </p:nvSpPr>
        <p:spPr>
          <a:xfrm>
            <a:off x="0" y="1553029"/>
            <a:ext cx="12158133" cy="5304971"/>
          </a:xfrm>
          <a:prstGeom prst="rect">
            <a:avLst/>
          </a:prstGeom>
          <a:noFill/>
          <a:ln>
            <a:noFill/>
          </a:ln>
        </p:spPr>
        <p:txBody>
          <a:bodyPr anchorCtr="0" anchor="t" bIns="45700" lIns="91425" spcFirstLastPara="1" rIns="91425" wrap="square" tIns="45700">
            <a:normAutofit fontScale="55000" lnSpcReduction="10000"/>
          </a:bodyPr>
          <a:lstStyle/>
          <a:p>
            <a:pPr indent="0" lvl="0" marL="0" rtl="1" algn="r">
              <a:lnSpc>
                <a:spcPct val="90000"/>
              </a:lnSpc>
              <a:spcBef>
                <a:spcPts val="0"/>
              </a:spcBef>
              <a:spcAft>
                <a:spcPts val="0"/>
              </a:spcAft>
              <a:buClr>
                <a:schemeClr val="dk1"/>
              </a:buClr>
              <a:buSzPct val="100000"/>
              <a:buNone/>
            </a:pPr>
            <a:r>
              <a:rPr lang="ar-EG" sz="3600">
                <a:solidFill>
                  <a:schemeClr val="dk1"/>
                </a:solidFill>
              </a:rPr>
              <a:t>بالرغم من ان الهدف من انشاء السكرتارية بشكلها الحالي كان هو </a:t>
            </a:r>
            <a:r>
              <a:rPr lang="ar-EG" sz="3600"/>
              <a:t>الحفاظ</a:t>
            </a:r>
            <a:r>
              <a:rPr lang="ar-EG" sz="3600">
                <a:solidFill>
                  <a:schemeClr val="dk1"/>
                </a:solidFill>
              </a:rPr>
              <a:t> على استقلالية هيئة التفتيش وتطوير تنظيم كفء، إلا ان هذا الهيكل فريد من نوعه ومعقد حيث </a:t>
            </a:r>
            <a:r>
              <a:rPr lang="ar-EG" sz="3600"/>
              <a:t>أن</a:t>
            </a:r>
            <a:r>
              <a:rPr lang="ar-EG" sz="3600">
                <a:solidFill>
                  <a:schemeClr val="dk1"/>
                </a:solidFill>
              </a:rPr>
              <a:t>:</a:t>
            </a:r>
            <a:endParaRPr/>
          </a:p>
          <a:p>
            <a:pPr indent="-177165" lvl="0" marL="228600" rtl="1" algn="r">
              <a:lnSpc>
                <a:spcPct val="90000"/>
              </a:lnSpc>
              <a:spcBef>
                <a:spcPts val="1000"/>
              </a:spcBef>
              <a:spcAft>
                <a:spcPts val="0"/>
              </a:spcAft>
              <a:buClr>
                <a:schemeClr val="dk1"/>
              </a:buClr>
              <a:buSzPct val="100000"/>
              <a:buChar char="•"/>
            </a:pPr>
            <a:r>
              <a:rPr lang="ar-EG" sz="3600"/>
              <a:t>سكرتارية آلية المساءلة تترأس آلية المساءلة، ولكن الهيكل التنظيمي ليس هيكل هرمي.</a:t>
            </a:r>
            <a:endParaRPr/>
          </a:p>
          <a:p>
            <a:pPr indent="-177165" lvl="0" marL="228600" rtl="1" algn="r">
              <a:lnSpc>
                <a:spcPct val="90000"/>
              </a:lnSpc>
              <a:spcBef>
                <a:spcPts val="1000"/>
              </a:spcBef>
              <a:spcAft>
                <a:spcPts val="0"/>
              </a:spcAft>
              <a:buClr>
                <a:schemeClr val="dk1"/>
              </a:buClr>
              <a:buSzPct val="100000"/>
              <a:buChar char="•"/>
            </a:pPr>
            <a:r>
              <a:rPr lang="ar-EG" sz="3600">
                <a:solidFill>
                  <a:schemeClr val="dk1"/>
                </a:solidFill>
              </a:rPr>
              <a:t>كل من هيئة التفتيش وخدمة </a:t>
            </a:r>
            <a:r>
              <a:rPr lang="ar-EG" sz="3600"/>
              <a:t>حل النزاعات متواجدان داخل هذا الهيكل، ولكن هناك </a:t>
            </a:r>
            <a:r>
              <a:rPr lang="ar-EG" sz="3600"/>
              <a:t>استقلالية</a:t>
            </a:r>
            <a:r>
              <a:rPr lang="ar-EG" sz="3600"/>
              <a:t> لهيئة التفتيش. </a:t>
            </a:r>
            <a:endParaRPr/>
          </a:p>
          <a:p>
            <a:pPr indent="-177165" lvl="0" marL="228600" rtl="1" algn="r">
              <a:lnSpc>
                <a:spcPct val="90000"/>
              </a:lnSpc>
              <a:spcBef>
                <a:spcPts val="1000"/>
              </a:spcBef>
              <a:spcAft>
                <a:spcPts val="0"/>
              </a:spcAft>
              <a:buClr>
                <a:schemeClr val="dk1"/>
              </a:buClr>
              <a:buSzPct val="100000"/>
              <a:buChar char="•"/>
            </a:pPr>
            <a:r>
              <a:rPr lang="ar-EG" sz="3600">
                <a:solidFill>
                  <a:schemeClr val="dk1"/>
                </a:solidFill>
              </a:rPr>
              <a:t>سكرتارية آلية المساءلة ترأس آلية المساءلة </a:t>
            </a:r>
            <a:r>
              <a:rPr lang="ar-EG" sz="3600"/>
              <a:t>وترأس</a:t>
            </a:r>
            <a:r>
              <a:rPr lang="ar-EG" sz="3600">
                <a:solidFill>
                  <a:schemeClr val="dk1"/>
                </a:solidFill>
              </a:rPr>
              <a:t> </a:t>
            </a:r>
            <a:r>
              <a:rPr lang="ar-EG" sz="3600"/>
              <a:t>أيضا</a:t>
            </a:r>
            <a:r>
              <a:rPr lang="ar-EG" sz="3600">
                <a:solidFill>
                  <a:schemeClr val="dk1"/>
                </a:solidFill>
              </a:rPr>
              <a:t> خدمة حل النزاعات، ولكنها لا تترأس هيئة التفتيش، مما يشكل تعارض للمصال</a:t>
            </a:r>
            <a:r>
              <a:rPr lang="ar-EG" sz="3600"/>
              <a:t>ح.</a:t>
            </a:r>
            <a:endParaRPr/>
          </a:p>
          <a:p>
            <a:pPr indent="0" lvl="0" marL="0" rtl="1" algn="r">
              <a:lnSpc>
                <a:spcPct val="90000"/>
              </a:lnSpc>
              <a:spcBef>
                <a:spcPts val="1000"/>
              </a:spcBef>
              <a:spcAft>
                <a:spcPts val="0"/>
              </a:spcAft>
              <a:buClr>
                <a:schemeClr val="dk1"/>
              </a:buClr>
              <a:buSzPct val="100000"/>
              <a:buNone/>
            </a:pPr>
            <a:r>
              <a:t/>
            </a:r>
            <a:endParaRPr sz="3600">
              <a:solidFill>
                <a:schemeClr val="dk1"/>
              </a:solidFill>
            </a:endParaRPr>
          </a:p>
          <a:p>
            <a:pPr indent="0" lvl="0" marL="0" rtl="1" algn="r">
              <a:lnSpc>
                <a:spcPct val="90000"/>
              </a:lnSpc>
              <a:spcBef>
                <a:spcPts val="1000"/>
              </a:spcBef>
              <a:spcAft>
                <a:spcPts val="0"/>
              </a:spcAft>
              <a:buClr>
                <a:schemeClr val="dk1"/>
              </a:buClr>
              <a:buSzPct val="100000"/>
              <a:buNone/>
            </a:pPr>
            <a:r>
              <a:rPr b="1" lang="ar-EG" sz="3600"/>
              <a:t>مخرجات:</a:t>
            </a:r>
            <a:endParaRPr/>
          </a:p>
          <a:p>
            <a:pPr indent="-177165" lvl="0" marL="228600" rtl="1" algn="r">
              <a:lnSpc>
                <a:spcPct val="90000"/>
              </a:lnSpc>
              <a:spcBef>
                <a:spcPts val="1000"/>
              </a:spcBef>
              <a:spcAft>
                <a:spcPts val="0"/>
              </a:spcAft>
              <a:buClr>
                <a:schemeClr val="dk1"/>
              </a:buClr>
              <a:buSzPct val="100000"/>
              <a:buChar char="•"/>
            </a:pPr>
            <a:r>
              <a:rPr lang="ar-EG" sz="3600">
                <a:solidFill>
                  <a:schemeClr val="dk1"/>
                </a:solidFill>
              </a:rPr>
              <a:t>لم تتأثر </a:t>
            </a:r>
            <a:r>
              <a:rPr lang="ar-EG" sz="3600"/>
              <a:t>استقلالية</a:t>
            </a:r>
            <a:r>
              <a:rPr lang="ar-EG" sz="3600">
                <a:solidFill>
                  <a:schemeClr val="dk1"/>
                </a:solidFill>
              </a:rPr>
              <a:t> هيئة التفتيش في القيام بمهامها حتى الآن بوجودها في هيكل تنظيمي لا تدير فيه مواردها البشرية والمالية. ولكن هناك إحتمال </a:t>
            </a:r>
            <a:r>
              <a:rPr lang="ar-EG" sz="3600"/>
              <a:t>أن</a:t>
            </a:r>
            <a:r>
              <a:rPr lang="ar-EG" sz="3600">
                <a:solidFill>
                  <a:schemeClr val="dk1"/>
                </a:solidFill>
              </a:rPr>
              <a:t> يكون لهذا الهيكل تأثير في المستقبل كما </a:t>
            </a:r>
            <a:r>
              <a:rPr lang="ar-EG" sz="3600"/>
              <a:t>أن</a:t>
            </a:r>
            <a:r>
              <a:rPr lang="ar-EG" sz="3600">
                <a:solidFill>
                  <a:schemeClr val="dk1"/>
                </a:solidFill>
              </a:rPr>
              <a:t> الهيكل الحالي يقلل من كفاءة </a:t>
            </a:r>
            <a:r>
              <a:rPr lang="ar-EG" sz="3600"/>
              <a:t>بعض</a:t>
            </a:r>
            <a:r>
              <a:rPr lang="ar-EG" sz="3600">
                <a:solidFill>
                  <a:schemeClr val="dk1"/>
                </a:solidFill>
              </a:rPr>
              <a:t> الإجراءات في العمل.</a:t>
            </a:r>
            <a:endParaRPr/>
          </a:p>
          <a:p>
            <a:pPr indent="-177165" lvl="0" marL="228600" rtl="1" algn="r">
              <a:lnSpc>
                <a:spcPct val="90000"/>
              </a:lnSpc>
              <a:spcBef>
                <a:spcPts val="1000"/>
              </a:spcBef>
              <a:spcAft>
                <a:spcPts val="0"/>
              </a:spcAft>
              <a:buClr>
                <a:schemeClr val="dk1"/>
              </a:buClr>
              <a:buSzPct val="100000"/>
              <a:buChar char="•"/>
            </a:pPr>
            <a:r>
              <a:rPr lang="ar-EG" sz="3600"/>
              <a:t>اختبرت</a:t>
            </a:r>
            <a:r>
              <a:rPr lang="ar-EG" sz="3600"/>
              <a:t> هيئة التفتيش عددا متزايدا من المشاكل عند جدولة مواعيد لإجراء الزيارات الميدانية لإجراء التحقيقات نتيجة أن النظام الحالي يحيل كل شكوى لخدمة حل النزاعات حتى في حالة عدم رغبة المشتكيين في التفاوض ويدير الموارد البشرية والمالية للهيئة.</a:t>
            </a:r>
            <a:endParaRPr sz="3600">
              <a:solidFill>
                <a:schemeClr val="dk1"/>
              </a:solidFill>
            </a:endParaRPr>
          </a:p>
          <a:p>
            <a:pPr indent="0" lvl="0" marL="0" rtl="0" algn="l">
              <a:lnSpc>
                <a:spcPct val="90000"/>
              </a:lnSpc>
              <a:spcBef>
                <a:spcPts val="1000"/>
              </a:spcBef>
              <a:spcAft>
                <a:spcPts val="0"/>
              </a:spcAft>
              <a:buClr>
                <a:schemeClr val="dk1"/>
              </a:buClr>
              <a:buSzPct val="100000"/>
              <a:buNone/>
            </a:pPr>
            <a:r>
              <a:t/>
            </a:r>
            <a:endParaRPr sz="3600"/>
          </a:p>
          <a:p>
            <a:pPr indent="-349250" lvl="0" marL="752475" rtl="0" algn="l">
              <a:lnSpc>
                <a:spcPct val="90000"/>
              </a:lnSpc>
              <a:spcBef>
                <a:spcPts val="1000"/>
              </a:spcBef>
              <a:spcAft>
                <a:spcPts val="0"/>
              </a:spcAft>
              <a:buClr>
                <a:schemeClr val="dk1"/>
              </a:buClr>
              <a:buSzPct val="100000"/>
              <a:buNone/>
            </a:pPr>
            <a:r>
              <a:t/>
            </a:r>
            <a:endParaRPr/>
          </a:p>
          <a:p>
            <a:pPr indent="0" lvl="0" marL="0" rtl="0" algn="l">
              <a:lnSpc>
                <a:spcPct val="90000"/>
              </a:lnSpc>
              <a:spcBef>
                <a:spcPts val="1000"/>
              </a:spcBef>
              <a:spcAft>
                <a:spcPts val="0"/>
              </a:spcAft>
              <a:buClr>
                <a:schemeClr val="dk1"/>
              </a:buClr>
              <a:buSzPct val="100000"/>
              <a:buNone/>
            </a:pPr>
            <a:r>
              <a:t/>
            </a:r>
            <a:endParaRPr/>
          </a:p>
          <a:p>
            <a:pPr indent="-90804" lvl="0" marL="228600" rtl="0" algn="l">
              <a:lnSpc>
                <a:spcPct val="90000"/>
              </a:lnSpc>
              <a:spcBef>
                <a:spcPts val="1000"/>
              </a:spcBef>
              <a:spcAft>
                <a:spcPts val="0"/>
              </a:spcAft>
              <a:buClr>
                <a:schemeClr val="dk1"/>
              </a:buClr>
              <a:buSzPct val="100000"/>
              <a:buNone/>
            </a:pPr>
            <a:r>
              <a:t/>
            </a:r>
            <a:endParaRPr/>
          </a:p>
        </p:txBody>
      </p:sp>
      <p:sp>
        <p:nvSpPr>
          <p:cNvPr id="225" name="Google Shape;225;p17"/>
          <p:cNvSpPr txBox="1"/>
          <p:nvPr>
            <p:ph idx="12" type="sldNum"/>
          </p:nvPr>
        </p:nvSpPr>
        <p:spPr>
          <a:xfrm>
            <a:off x="11177239" y="6362994"/>
            <a:ext cx="779767"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ar-EG" sz="1200">
                <a:solidFill>
                  <a:schemeClr val="dk1"/>
                </a:solidFill>
              </a:rPr>
              <a:t>‹#›</a:t>
            </a:fld>
            <a:endParaRPr sz="1200">
              <a:solidFill>
                <a:schemeClr val="dk1"/>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FFFFFF"/>
            </a:gs>
            <a:gs pos="100000">
              <a:srgbClr val="DFDDDD"/>
            </a:gs>
          </a:gsLst>
          <a:path path="circle">
            <a:fillToRect b="100%" r="100%"/>
          </a:path>
          <a:tileRect l="-100%" t="-100%"/>
        </a:gradFill>
      </p:bgPr>
    </p:bg>
    <p:spTree>
      <p:nvGrpSpPr>
        <p:cNvPr id="229" name="Shape 229"/>
        <p:cNvGrpSpPr/>
        <p:nvPr/>
      </p:nvGrpSpPr>
      <p:grpSpPr>
        <a:xfrm>
          <a:off x="0" y="0"/>
          <a:ext cx="0" cy="0"/>
          <a:chOff x="0" y="0"/>
          <a:chExt cx="0" cy="0"/>
        </a:xfrm>
      </p:grpSpPr>
      <p:sp>
        <p:nvSpPr>
          <p:cNvPr id="230" name="Google Shape;230;p18"/>
          <p:cNvSpPr txBox="1"/>
          <p:nvPr>
            <p:ph type="title"/>
          </p:nvPr>
        </p:nvSpPr>
        <p:spPr>
          <a:xfrm>
            <a:off x="0" y="0"/>
            <a:ext cx="3404229" cy="6942667"/>
          </a:xfrm>
          <a:prstGeom prst="rect">
            <a:avLst/>
          </a:prstGeom>
          <a:solidFill>
            <a:schemeClr val="accent1"/>
          </a:solid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lt1"/>
              </a:buClr>
              <a:buSzPts val="4800"/>
              <a:buFont typeface="Calibri"/>
              <a:buNone/>
            </a:pPr>
            <a:r>
              <a:rPr b="1" lang="ar-EG" sz="4800">
                <a:solidFill>
                  <a:schemeClr val="lt1"/>
                </a:solidFill>
              </a:rPr>
              <a:t>توصيات بشأن الهيكل التنظيمي</a:t>
            </a:r>
            <a:br>
              <a:rPr b="1" lang="ar-EG" sz="2700">
                <a:solidFill>
                  <a:schemeClr val="lt1"/>
                </a:solidFill>
              </a:rPr>
            </a:br>
            <a:endParaRPr b="1" sz="2700">
              <a:solidFill>
                <a:schemeClr val="lt1"/>
              </a:solidFill>
            </a:endParaRPr>
          </a:p>
        </p:txBody>
      </p:sp>
      <p:sp>
        <p:nvSpPr>
          <p:cNvPr id="231" name="Google Shape;231;p18"/>
          <p:cNvSpPr txBox="1"/>
          <p:nvPr>
            <p:ph idx="1" type="body"/>
          </p:nvPr>
        </p:nvSpPr>
        <p:spPr>
          <a:xfrm>
            <a:off x="3404228" y="-1"/>
            <a:ext cx="7747582" cy="7673219"/>
          </a:xfrm>
          <a:prstGeom prst="rect">
            <a:avLst/>
          </a:prstGeom>
          <a:noFill/>
          <a:ln>
            <a:noFill/>
          </a:ln>
        </p:spPr>
        <p:txBody>
          <a:bodyPr anchorCtr="0" anchor="t" bIns="45700" lIns="91425" spcFirstLastPara="1" rIns="91425" wrap="square" tIns="45700">
            <a:noAutofit/>
          </a:bodyPr>
          <a:lstStyle/>
          <a:p>
            <a:pPr indent="-101600" lvl="0" marL="228600" rtl="1" algn="r">
              <a:lnSpc>
                <a:spcPct val="90000"/>
              </a:lnSpc>
              <a:spcBef>
                <a:spcPts val="0"/>
              </a:spcBef>
              <a:spcAft>
                <a:spcPts val="0"/>
              </a:spcAft>
              <a:buClr>
                <a:schemeClr val="dk1"/>
              </a:buClr>
              <a:buSzPts val="2000"/>
              <a:buNone/>
            </a:pPr>
            <a:r>
              <a:t/>
            </a:r>
            <a:endParaRPr sz="2000"/>
          </a:p>
          <a:p>
            <a:pPr indent="-228600" lvl="0" marL="228600" rtl="1" algn="r">
              <a:lnSpc>
                <a:spcPct val="90000"/>
              </a:lnSpc>
              <a:spcBef>
                <a:spcPts val="1000"/>
              </a:spcBef>
              <a:spcAft>
                <a:spcPts val="0"/>
              </a:spcAft>
              <a:buClr>
                <a:schemeClr val="dk1"/>
              </a:buClr>
              <a:buSzPts val="2000"/>
              <a:buChar char="•"/>
            </a:pPr>
            <a:r>
              <a:rPr lang="ar-EG" sz="2000"/>
              <a:t>الإبقاء على هيئة التفتيش </a:t>
            </a:r>
            <a:r>
              <a:rPr lang="ar-EG" sz="2000"/>
              <a:t>بأعضائها</a:t>
            </a:r>
            <a:r>
              <a:rPr lang="ar-EG" sz="2000"/>
              <a:t> الثلاثة وإجراء التعديلات التالية:</a:t>
            </a:r>
            <a:endParaRPr/>
          </a:p>
          <a:p>
            <a:pPr indent="-228600" lvl="1" marL="685800" rtl="1" algn="r">
              <a:lnSpc>
                <a:spcPct val="90000"/>
              </a:lnSpc>
              <a:spcBef>
                <a:spcPts val="500"/>
              </a:spcBef>
              <a:spcAft>
                <a:spcPts val="0"/>
              </a:spcAft>
              <a:buClr>
                <a:schemeClr val="dk1"/>
              </a:buClr>
              <a:buSzPts val="2000"/>
              <a:buChar char="•"/>
            </a:pPr>
            <a:r>
              <a:rPr lang="ar-EG" sz="2000"/>
              <a:t>تبقى الهيئة خاضعة مباشرة لمجلس إدارة البنك</a:t>
            </a:r>
            <a:endParaRPr/>
          </a:p>
          <a:p>
            <a:pPr indent="-228600" lvl="1" marL="685800" rtl="1" algn="r">
              <a:lnSpc>
                <a:spcPct val="90000"/>
              </a:lnSpc>
              <a:spcBef>
                <a:spcPts val="500"/>
              </a:spcBef>
              <a:spcAft>
                <a:spcPts val="0"/>
              </a:spcAft>
              <a:buClr>
                <a:schemeClr val="dk1"/>
              </a:buClr>
              <a:buSzPts val="2000"/>
              <a:buChar char="•"/>
            </a:pPr>
            <a:r>
              <a:rPr lang="ar-EG" sz="2000"/>
              <a:t>لها استقلالية ليس </a:t>
            </a:r>
            <a:r>
              <a:rPr lang="ar-EG" sz="2000"/>
              <a:t>فقط</a:t>
            </a:r>
            <a:r>
              <a:rPr lang="ar-EG" sz="2000"/>
              <a:t> في القيام بمهامها، ولكن </a:t>
            </a:r>
            <a:r>
              <a:rPr lang="ar-EG" sz="2000"/>
              <a:t>أيضا</a:t>
            </a:r>
            <a:r>
              <a:rPr lang="ar-EG" sz="2000"/>
              <a:t> </a:t>
            </a:r>
            <a:r>
              <a:rPr lang="ar-EG" sz="2000"/>
              <a:t>استقلالية</a:t>
            </a:r>
            <a:r>
              <a:rPr lang="ar-EG" sz="2000"/>
              <a:t> إدارية</a:t>
            </a:r>
            <a:endParaRPr/>
          </a:p>
          <a:p>
            <a:pPr indent="-228600" lvl="1" marL="685800" rtl="1" algn="r">
              <a:lnSpc>
                <a:spcPct val="90000"/>
              </a:lnSpc>
              <a:spcBef>
                <a:spcPts val="500"/>
              </a:spcBef>
              <a:spcAft>
                <a:spcPts val="0"/>
              </a:spcAft>
              <a:buClr>
                <a:schemeClr val="dk1"/>
              </a:buClr>
              <a:buSzPts val="2000"/>
              <a:buChar char="•"/>
            </a:pPr>
            <a:r>
              <a:rPr lang="ar-EG" sz="2000"/>
              <a:t>تمديد</a:t>
            </a:r>
            <a:r>
              <a:rPr lang="ar-EG" sz="2000"/>
              <a:t> فترة خدمة رئيس الهيئة من سنة واحدة إلى سنتين (</a:t>
            </a:r>
            <a:r>
              <a:rPr b="1" lang="ar-EG" sz="2000"/>
              <a:t>ملحوظة: مدة خدمة كل خبير من الخبراء الثلاثة في الهيئة هي 5 سنوات غير قابلة للتجديد </a:t>
            </a:r>
            <a:r>
              <a:rPr b="1" lang="ar-EG" sz="2000"/>
              <a:t>ويتولى</a:t>
            </a:r>
            <a:r>
              <a:rPr b="1" lang="ar-EG" sz="2000"/>
              <a:t> الأقدم منهم رئاسة الهيئة لمدة عام واحد فقط).</a:t>
            </a:r>
            <a:endParaRPr b="1"/>
          </a:p>
          <a:p>
            <a:pPr indent="0" lvl="1" marL="457200" rtl="1" algn="r">
              <a:lnSpc>
                <a:spcPct val="90000"/>
              </a:lnSpc>
              <a:spcBef>
                <a:spcPts val="500"/>
              </a:spcBef>
              <a:spcAft>
                <a:spcPts val="0"/>
              </a:spcAft>
              <a:buClr>
                <a:schemeClr val="dk1"/>
              </a:buClr>
              <a:buSzPts val="2000"/>
              <a:buNone/>
            </a:pPr>
            <a:r>
              <a:t/>
            </a:r>
            <a:endParaRPr sz="2000"/>
          </a:p>
          <a:p>
            <a:pPr indent="-228600" lvl="0" marL="228600" rtl="1" algn="r">
              <a:lnSpc>
                <a:spcPct val="90000"/>
              </a:lnSpc>
              <a:spcBef>
                <a:spcPts val="1000"/>
              </a:spcBef>
              <a:spcAft>
                <a:spcPts val="0"/>
              </a:spcAft>
              <a:buClr>
                <a:schemeClr val="dk1"/>
              </a:buClr>
              <a:buSzPts val="2000"/>
              <a:buChar char="•"/>
            </a:pPr>
            <a:r>
              <a:rPr lang="ar-EG" sz="2000"/>
              <a:t>عمل تعديلات في الهيكل الإداري للسكرتارية لحل التناقضات واللبس. تقدم لجنة الخبراء أربع اختيارات كالأتي:</a:t>
            </a:r>
            <a:endParaRPr/>
          </a:p>
          <a:p>
            <a:pPr indent="-228600" lvl="1" marL="685800" rtl="1" algn="r">
              <a:lnSpc>
                <a:spcPct val="90000"/>
              </a:lnSpc>
              <a:spcBef>
                <a:spcPts val="500"/>
              </a:spcBef>
              <a:spcAft>
                <a:spcPts val="0"/>
              </a:spcAft>
              <a:buClr>
                <a:schemeClr val="dk1"/>
              </a:buClr>
              <a:buSzPts val="2000"/>
              <a:buChar char="•"/>
            </a:pPr>
            <a:r>
              <a:rPr lang="ar-EG" sz="2000"/>
              <a:t>الاختيارات</a:t>
            </a:r>
            <a:r>
              <a:rPr lang="ar-EG" sz="2000"/>
              <a:t> الاربعة تم تنظيمها تدريجيا من إختيارات تتطلب تغييرات طفيفة حتى </a:t>
            </a:r>
            <a:r>
              <a:rPr lang="ar-EG" sz="2000"/>
              <a:t>إختيارات</a:t>
            </a:r>
            <a:r>
              <a:rPr lang="ar-EG" sz="2000"/>
              <a:t> </a:t>
            </a:r>
            <a:r>
              <a:rPr lang="ar-EG" sz="2000"/>
              <a:t>تتطلب</a:t>
            </a:r>
            <a:r>
              <a:rPr lang="ar-EG" sz="2000"/>
              <a:t> تغييرات جسيمة.</a:t>
            </a:r>
            <a:endParaRPr/>
          </a:p>
          <a:p>
            <a:pPr indent="-228600" lvl="1" marL="685800" rtl="1" algn="r">
              <a:lnSpc>
                <a:spcPct val="90000"/>
              </a:lnSpc>
              <a:spcBef>
                <a:spcPts val="500"/>
              </a:spcBef>
              <a:spcAft>
                <a:spcPts val="0"/>
              </a:spcAft>
              <a:buClr>
                <a:schemeClr val="dk1"/>
              </a:buClr>
              <a:buSzPts val="2000"/>
              <a:buChar char="•"/>
            </a:pPr>
            <a:r>
              <a:rPr lang="ar-EG" sz="2000"/>
              <a:t>ثلاث من </a:t>
            </a:r>
            <a:r>
              <a:rPr lang="ar-EG" sz="2000"/>
              <a:t>الاختيارات</a:t>
            </a:r>
            <a:r>
              <a:rPr lang="ar-EG" sz="2000"/>
              <a:t> الأربعة  </a:t>
            </a:r>
            <a:r>
              <a:rPr lang="ar-EG" sz="2000"/>
              <a:t>تتضمن</a:t>
            </a:r>
            <a:r>
              <a:rPr lang="ar-EG" sz="2000"/>
              <a:t> استمرار هيئة التفتيش. </a:t>
            </a:r>
            <a:endParaRPr/>
          </a:p>
          <a:p>
            <a:pPr indent="-228600" lvl="1" marL="685800" rtl="1" algn="r">
              <a:lnSpc>
                <a:spcPct val="90000"/>
              </a:lnSpc>
              <a:spcBef>
                <a:spcPts val="500"/>
              </a:spcBef>
              <a:spcAft>
                <a:spcPts val="0"/>
              </a:spcAft>
              <a:buClr>
                <a:schemeClr val="dk1"/>
              </a:buClr>
              <a:buSzPts val="2000"/>
              <a:buChar char="•"/>
            </a:pPr>
            <a:r>
              <a:rPr lang="ar-EG" sz="2000"/>
              <a:t>اختيار واحد يتضمن عدم الإبقاء على هيئة التفتيش.</a:t>
            </a:r>
            <a:endParaRPr/>
          </a:p>
          <a:p>
            <a:pPr indent="0" lvl="1" marL="457200" rtl="1" algn="r">
              <a:lnSpc>
                <a:spcPct val="90000"/>
              </a:lnSpc>
              <a:spcBef>
                <a:spcPts val="500"/>
              </a:spcBef>
              <a:spcAft>
                <a:spcPts val="0"/>
              </a:spcAft>
              <a:buClr>
                <a:schemeClr val="dk1"/>
              </a:buClr>
              <a:buSzPts val="2000"/>
              <a:buNone/>
            </a:pPr>
            <a:r>
              <a:rPr b="1" lang="ar-EG" sz="2000"/>
              <a:t>ملحوظة: الإختيارات الأربعة سيتم عرضهم في الشرائح التالية.</a:t>
            </a:r>
            <a:endParaRPr b="1"/>
          </a:p>
          <a:p>
            <a:pPr indent="0" lvl="1" marL="457200" rtl="1" algn="r">
              <a:lnSpc>
                <a:spcPct val="90000"/>
              </a:lnSpc>
              <a:spcBef>
                <a:spcPts val="500"/>
              </a:spcBef>
              <a:spcAft>
                <a:spcPts val="0"/>
              </a:spcAft>
              <a:buClr>
                <a:schemeClr val="dk1"/>
              </a:buClr>
              <a:buSzPts val="2000"/>
              <a:buNone/>
            </a:pPr>
            <a:r>
              <a:t/>
            </a:r>
            <a:endParaRPr sz="2000"/>
          </a:p>
          <a:p>
            <a:pPr indent="-228600" lvl="0" marL="228600" rtl="1" algn="r">
              <a:lnSpc>
                <a:spcPct val="90000"/>
              </a:lnSpc>
              <a:spcBef>
                <a:spcPts val="1000"/>
              </a:spcBef>
              <a:spcAft>
                <a:spcPts val="0"/>
              </a:spcAft>
              <a:buClr>
                <a:schemeClr val="dk1"/>
              </a:buClr>
              <a:buSzPts val="2000"/>
              <a:buChar char="•"/>
            </a:pPr>
            <a:r>
              <a:rPr lang="ar-EG" sz="2000"/>
              <a:t>إنشاء نظام وإجراءات حوكمة لقياس مدى كفاءة وفاعلية وتكلفة كل من خدمة حل النزاعات وهيئة التفتيش ورفع تقارير الحوكمة هذه لمجلس الإدارة.</a:t>
            </a:r>
            <a:endParaRPr/>
          </a:p>
          <a:p>
            <a:pPr indent="0" lvl="0" marL="0" rtl="1" algn="r">
              <a:lnSpc>
                <a:spcPct val="90000"/>
              </a:lnSpc>
              <a:spcBef>
                <a:spcPts val="1000"/>
              </a:spcBef>
              <a:spcAft>
                <a:spcPts val="0"/>
              </a:spcAft>
              <a:buClr>
                <a:schemeClr val="dk1"/>
              </a:buClr>
              <a:buSzPts val="2000"/>
              <a:buNone/>
            </a:pPr>
            <a:r>
              <a:t/>
            </a:r>
            <a:endParaRPr sz="2000"/>
          </a:p>
          <a:p>
            <a:pPr indent="-127000" lvl="0" marL="228600" rtl="0" algn="l">
              <a:lnSpc>
                <a:spcPct val="90000"/>
              </a:lnSpc>
              <a:spcBef>
                <a:spcPts val="1000"/>
              </a:spcBef>
              <a:spcAft>
                <a:spcPts val="0"/>
              </a:spcAft>
              <a:buClr>
                <a:schemeClr val="dk1"/>
              </a:buClr>
              <a:buSzPts val="1600"/>
              <a:buNone/>
            </a:pPr>
            <a:r>
              <a:t/>
            </a:r>
            <a:endParaRPr sz="1600"/>
          </a:p>
        </p:txBody>
      </p:sp>
      <p:sp>
        <p:nvSpPr>
          <p:cNvPr id="232" name="Google Shape;232;p18"/>
          <p:cNvSpPr txBox="1"/>
          <p:nvPr>
            <p:ph idx="12" type="sldNum"/>
          </p:nvPr>
        </p:nvSpPr>
        <p:spPr>
          <a:xfrm>
            <a:off x="11114728" y="6233160"/>
            <a:ext cx="779767"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ar-EG" sz="1200">
                <a:solidFill>
                  <a:schemeClr val="dk1"/>
                </a:solidFill>
              </a:rPr>
              <a:t>‹#›</a:t>
            </a:fld>
            <a:endParaRPr sz="1200">
              <a:solidFill>
                <a:schemeClr val="dk1"/>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236" name="Shape 236"/>
        <p:cNvGrpSpPr/>
        <p:nvPr/>
      </p:nvGrpSpPr>
      <p:grpSpPr>
        <a:xfrm>
          <a:off x="0" y="0"/>
          <a:ext cx="0" cy="0"/>
          <a:chOff x="0" y="0"/>
          <a:chExt cx="0" cy="0"/>
        </a:xfrm>
      </p:grpSpPr>
      <p:sp>
        <p:nvSpPr>
          <p:cNvPr id="237" name="Google Shape;237;p19"/>
          <p:cNvSpPr txBox="1"/>
          <p:nvPr>
            <p:ph type="title"/>
          </p:nvPr>
        </p:nvSpPr>
        <p:spPr>
          <a:xfrm>
            <a:off x="232992" y="1196857"/>
            <a:ext cx="3453887" cy="461665"/>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2400"/>
              <a:buFont typeface="Calibri"/>
              <a:buNone/>
            </a:pPr>
            <a:r>
              <a:rPr lang="ar-EG" sz="2400">
                <a:solidFill>
                  <a:schemeClr val="dk1"/>
                </a:solidFill>
              </a:rPr>
              <a:t>تغيير في الهيك الحالي</a:t>
            </a:r>
            <a:endParaRPr sz="2400">
              <a:solidFill>
                <a:schemeClr val="dk1"/>
              </a:solidFill>
            </a:endParaRPr>
          </a:p>
        </p:txBody>
      </p:sp>
      <p:sp>
        <p:nvSpPr>
          <p:cNvPr id="238" name="Google Shape;238;p19"/>
          <p:cNvSpPr txBox="1"/>
          <p:nvPr>
            <p:ph idx="1" type="body"/>
          </p:nvPr>
        </p:nvSpPr>
        <p:spPr>
          <a:xfrm>
            <a:off x="112891" y="5433807"/>
            <a:ext cx="3771904" cy="865334"/>
          </a:xfrm>
          <a:prstGeom prst="rect">
            <a:avLst/>
          </a:prstGeom>
          <a:noFill/>
          <a:ln>
            <a:noFill/>
          </a:ln>
        </p:spPr>
        <p:txBody>
          <a:bodyPr anchorCtr="0" anchor="t" bIns="45700" lIns="91425" spcFirstLastPara="1" rIns="91425" wrap="square" tIns="45700">
            <a:normAutofit/>
          </a:bodyPr>
          <a:lstStyle/>
          <a:p>
            <a:pPr indent="0" lvl="0" marL="0" rtl="1" algn="ctr">
              <a:lnSpc>
                <a:spcPct val="90000"/>
              </a:lnSpc>
              <a:spcBef>
                <a:spcPts val="0"/>
              </a:spcBef>
              <a:spcAft>
                <a:spcPts val="0"/>
              </a:spcAft>
              <a:buClr>
                <a:schemeClr val="dk1"/>
              </a:buClr>
              <a:buSzPts val="2400"/>
              <a:buNone/>
            </a:pPr>
            <a:r>
              <a:rPr lang="ar-EG" sz="2400"/>
              <a:t>مواصلة الدعم، تغيير طفيف.</a:t>
            </a:r>
            <a:endParaRPr sz="2400">
              <a:solidFill>
                <a:schemeClr val="dk1"/>
              </a:solidFill>
            </a:endParaRPr>
          </a:p>
        </p:txBody>
      </p:sp>
      <p:sp>
        <p:nvSpPr>
          <p:cNvPr id="239" name="Google Shape;239;p19"/>
          <p:cNvSpPr txBox="1"/>
          <p:nvPr>
            <p:ph idx="12" type="sldNum"/>
          </p:nvPr>
        </p:nvSpPr>
        <p:spPr>
          <a:xfrm>
            <a:off x="11265440" y="6353879"/>
            <a:ext cx="779767"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ar-EG" sz="1200">
                <a:solidFill>
                  <a:schemeClr val="dk1"/>
                </a:solidFill>
              </a:rPr>
              <a:t>‹#›</a:t>
            </a:fld>
            <a:endParaRPr sz="1200">
              <a:solidFill>
                <a:schemeClr val="dk1"/>
              </a:solidFill>
            </a:endParaRPr>
          </a:p>
        </p:txBody>
      </p:sp>
      <p:sp>
        <p:nvSpPr>
          <p:cNvPr id="240" name="Google Shape;240;p19"/>
          <p:cNvSpPr txBox="1"/>
          <p:nvPr/>
        </p:nvSpPr>
        <p:spPr>
          <a:xfrm>
            <a:off x="466530" y="4198643"/>
            <a:ext cx="3333204" cy="461665"/>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lang="ar-EG" sz="1200">
                <a:solidFill>
                  <a:schemeClr val="dk1"/>
                </a:solidFill>
                <a:latin typeface="Calibri"/>
                <a:ea typeface="Calibri"/>
                <a:cs typeface="Calibri"/>
                <a:sym typeface="Calibri"/>
              </a:rPr>
              <a:t>إعادة إدارة الموارد المالية والبشرية لهيئة التفتيش ووضع أطر واضحة للتعامل بين هيئة التفتيش وخدمة حل النزاعات.</a:t>
            </a:r>
            <a:endParaRPr sz="1200">
              <a:solidFill>
                <a:schemeClr val="dk1"/>
              </a:solidFill>
              <a:latin typeface="Calibri"/>
              <a:ea typeface="Calibri"/>
              <a:cs typeface="Calibri"/>
              <a:sym typeface="Calibri"/>
            </a:endParaRPr>
          </a:p>
        </p:txBody>
      </p:sp>
      <p:cxnSp>
        <p:nvCxnSpPr>
          <p:cNvPr id="241" name="Google Shape;241;p19"/>
          <p:cNvCxnSpPr/>
          <p:nvPr/>
        </p:nvCxnSpPr>
        <p:spPr>
          <a:xfrm>
            <a:off x="1025894" y="4805431"/>
            <a:ext cx="10103555" cy="0"/>
          </a:xfrm>
          <a:prstGeom prst="straightConnector1">
            <a:avLst/>
          </a:prstGeom>
          <a:noFill/>
          <a:ln cap="flat" cmpd="sng" w="50800">
            <a:solidFill>
              <a:srgbClr val="00B0F0"/>
            </a:solidFill>
            <a:prstDash val="solid"/>
            <a:miter lim="800000"/>
            <a:headEnd len="sm" w="sm" type="none"/>
            <a:tailEnd len="med" w="med" type="triangle"/>
          </a:ln>
        </p:spPr>
      </p:cxnSp>
      <p:sp>
        <p:nvSpPr>
          <p:cNvPr id="242" name="Google Shape;242;p19"/>
          <p:cNvSpPr txBox="1"/>
          <p:nvPr/>
        </p:nvSpPr>
        <p:spPr>
          <a:xfrm>
            <a:off x="112900" y="4510475"/>
            <a:ext cx="779700" cy="7851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ar-EG" sz="1300">
                <a:solidFill>
                  <a:srgbClr val="00B0F0"/>
                </a:solidFill>
                <a:latin typeface="Calibri"/>
                <a:ea typeface="Calibri"/>
                <a:cs typeface="Calibri"/>
                <a:sym typeface="Calibri"/>
              </a:rPr>
              <a:t>حجم</a:t>
            </a:r>
            <a:r>
              <a:rPr b="1" lang="ar-EG" sz="1500">
                <a:solidFill>
                  <a:srgbClr val="00B0F0"/>
                </a:solidFill>
                <a:latin typeface="Calibri"/>
                <a:ea typeface="Calibri"/>
                <a:cs typeface="Calibri"/>
                <a:sym typeface="Calibri"/>
              </a:rPr>
              <a:t> التغيير المطلوب</a:t>
            </a:r>
            <a:endParaRPr b="1" sz="1500">
              <a:solidFill>
                <a:srgbClr val="00B0F0"/>
              </a:solidFill>
              <a:latin typeface="Calibri"/>
              <a:ea typeface="Calibri"/>
              <a:cs typeface="Calibri"/>
              <a:sym typeface="Calibri"/>
            </a:endParaRPr>
          </a:p>
        </p:txBody>
      </p:sp>
      <p:sp>
        <p:nvSpPr>
          <p:cNvPr id="243" name="Google Shape;243;p19"/>
          <p:cNvSpPr txBox="1"/>
          <p:nvPr/>
        </p:nvSpPr>
        <p:spPr>
          <a:xfrm>
            <a:off x="0" y="113822"/>
            <a:ext cx="12166373" cy="646331"/>
          </a:xfrm>
          <a:prstGeom prst="rect">
            <a:avLst/>
          </a:prstGeom>
          <a:solidFill>
            <a:schemeClr val="accent1"/>
          </a:solidFill>
          <a:ln>
            <a:noFill/>
          </a:ln>
        </p:spPr>
        <p:txBody>
          <a:bodyPr anchorCtr="0" anchor="t" bIns="45700" lIns="91425" spcFirstLastPara="1" rIns="91425" wrap="square" tIns="45700">
            <a:spAutoFit/>
          </a:bodyPr>
          <a:lstStyle/>
          <a:p>
            <a:pPr indent="0" lvl="0" marL="0" marR="0" rtl="1" algn="ctr">
              <a:spcBef>
                <a:spcPts val="0"/>
              </a:spcBef>
              <a:spcAft>
                <a:spcPts val="0"/>
              </a:spcAft>
              <a:buNone/>
            </a:pPr>
            <a:r>
              <a:rPr lang="ar-EG" sz="3600">
                <a:solidFill>
                  <a:schemeClr val="lt1"/>
                </a:solidFill>
                <a:latin typeface="Calibri"/>
                <a:ea typeface="Calibri"/>
                <a:cs typeface="Calibri"/>
                <a:sym typeface="Calibri"/>
              </a:rPr>
              <a:t>الإختيارات التي تتضمن الإبقاء على هيئة التفتيش</a:t>
            </a:r>
            <a:endParaRPr sz="3600">
              <a:solidFill>
                <a:schemeClr val="lt1"/>
              </a:solidFill>
              <a:latin typeface="Calibri"/>
              <a:ea typeface="Calibri"/>
              <a:cs typeface="Calibri"/>
              <a:sym typeface="Calibri"/>
            </a:endParaRPr>
          </a:p>
        </p:txBody>
      </p:sp>
      <p:sp>
        <p:nvSpPr>
          <p:cNvPr id="244" name="Google Shape;244;p19"/>
          <p:cNvSpPr txBox="1"/>
          <p:nvPr/>
        </p:nvSpPr>
        <p:spPr>
          <a:xfrm>
            <a:off x="1884218" y="900545"/>
            <a:ext cx="237566"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ar-EG" sz="1800">
                <a:solidFill>
                  <a:schemeClr val="dk1"/>
                </a:solidFill>
                <a:latin typeface="Calibri"/>
                <a:ea typeface="Calibri"/>
                <a:cs typeface="Calibri"/>
                <a:sym typeface="Calibri"/>
              </a:rPr>
              <a:t>I</a:t>
            </a:r>
            <a:endParaRPr/>
          </a:p>
        </p:txBody>
      </p:sp>
      <p:sp>
        <p:nvSpPr>
          <p:cNvPr id="245" name="Google Shape;245;p19"/>
          <p:cNvSpPr txBox="1"/>
          <p:nvPr/>
        </p:nvSpPr>
        <p:spPr>
          <a:xfrm>
            <a:off x="9964418" y="884325"/>
            <a:ext cx="343364"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ar-EG" sz="1800">
                <a:solidFill>
                  <a:schemeClr val="dk1"/>
                </a:solidFill>
                <a:latin typeface="Calibri"/>
                <a:ea typeface="Calibri"/>
                <a:cs typeface="Calibri"/>
                <a:sym typeface="Calibri"/>
              </a:rPr>
              <a:t>II</a:t>
            </a:r>
            <a:endParaRPr/>
          </a:p>
        </p:txBody>
      </p:sp>
      <p:sp>
        <p:nvSpPr>
          <p:cNvPr id="246" name="Google Shape;246;p19"/>
          <p:cNvSpPr txBox="1"/>
          <p:nvPr/>
        </p:nvSpPr>
        <p:spPr>
          <a:xfrm>
            <a:off x="5989523" y="900545"/>
            <a:ext cx="290464"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ar-EG" sz="1800">
                <a:solidFill>
                  <a:schemeClr val="dk1"/>
                </a:solidFill>
                <a:latin typeface="Calibri"/>
                <a:ea typeface="Calibri"/>
                <a:cs typeface="Calibri"/>
                <a:sym typeface="Calibri"/>
              </a:rPr>
              <a:t>II</a:t>
            </a:r>
            <a:endParaRPr/>
          </a:p>
        </p:txBody>
      </p:sp>
      <p:sp>
        <p:nvSpPr>
          <p:cNvPr id="247" name="Google Shape;247;p19"/>
          <p:cNvSpPr txBox="1"/>
          <p:nvPr/>
        </p:nvSpPr>
        <p:spPr>
          <a:xfrm>
            <a:off x="4038015" y="1215196"/>
            <a:ext cx="4155153" cy="553761"/>
          </a:xfrm>
          <a:prstGeom prst="rect">
            <a:avLst/>
          </a:prstGeom>
          <a:noFill/>
          <a:ln>
            <a:noFill/>
          </a:ln>
        </p:spPr>
        <p:txBody>
          <a:bodyPr anchorCtr="0" anchor="t" bIns="45700" lIns="91425" spcFirstLastPara="1" rIns="91425" wrap="square" tIns="45700">
            <a:normAutofit/>
          </a:bodyPr>
          <a:lstStyle/>
          <a:p>
            <a:pPr indent="0" lvl="0" marL="0" marR="0" rtl="0" algn="ctr">
              <a:spcBef>
                <a:spcPts val="0"/>
              </a:spcBef>
              <a:spcAft>
                <a:spcPts val="0"/>
              </a:spcAft>
              <a:buClr>
                <a:schemeClr val="dk1"/>
              </a:buClr>
              <a:buSzPts val="2400"/>
              <a:buFont typeface="Calibri"/>
              <a:buNone/>
            </a:pPr>
            <a:r>
              <a:rPr lang="ar-EG" sz="2400">
                <a:solidFill>
                  <a:schemeClr val="dk1"/>
                </a:solidFill>
                <a:latin typeface="Calibri"/>
                <a:ea typeface="Calibri"/>
                <a:cs typeface="Calibri"/>
                <a:sym typeface="Calibri"/>
              </a:rPr>
              <a:t>آليتين منفصلتين تماما</a:t>
            </a:r>
            <a:endParaRPr sz="2400">
              <a:solidFill>
                <a:schemeClr val="dk1"/>
              </a:solidFill>
              <a:latin typeface="Calibri"/>
              <a:ea typeface="Calibri"/>
              <a:cs typeface="Calibri"/>
              <a:sym typeface="Calibri"/>
            </a:endParaRPr>
          </a:p>
        </p:txBody>
      </p:sp>
      <p:sp>
        <p:nvSpPr>
          <p:cNvPr id="248" name="Google Shape;248;p19"/>
          <p:cNvSpPr txBox="1"/>
          <p:nvPr/>
        </p:nvSpPr>
        <p:spPr>
          <a:xfrm>
            <a:off x="8532473" y="1156982"/>
            <a:ext cx="3005820" cy="730493"/>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Clr>
                <a:schemeClr val="dk1"/>
              </a:buClr>
              <a:buSzPts val="2400"/>
              <a:buFont typeface="Calibri"/>
              <a:buNone/>
            </a:pPr>
            <a:r>
              <a:rPr lang="ar-EG" sz="2400">
                <a:solidFill>
                  <a:schemeClr val="dk1"/>
                </a:solidFill>
                <a:latin typeface="Calibri"/>
                <a:ea typeface="Calibri"/>
                <a:cs typeface="Calibri"/>
                <a:sym typeface="Calibri"/>
              </a:rPr>
              <a:t>الدمج مع آلية المساءلة التابعة لمؤسسة التمويل الدولي</a:t>
            </a:r>
            <a:endParaRPr sz="2400">
              <a:solidFill>
                <a:schemeClr val="dk1"/>
              </a:solidFill>
              <a:latin typeface="Calibri"/>
              <a:ea typeface="Calibri"/>
              <a:cs typeface="Calibri"/>
              <a:sym typeface="Calibri"/>
            </a:endParaRPr>
          </a:p>
        </p:txBody>
      </p:sp>
      <p:sp>
        <p:nvSpPr>
          <p:cNvPr id="249" name="Google Shape;249;p19"/>
          <p:cNvSpPr txBox="1"/>
          <p:nvPr/>
        </p:nvSpPr>
        <p:spPr>
          <a:xfrm>
            <a:off x="3849329" y="5433807"/>
            <a:ext cx="3946500" cy="1200300"/>
          </a:xfrm>
          <a:prstGeom prst="rect">
            <a:avLst/>
          </a:prstGeom>
          <a:noFill/>
          <a:ln>
            <a:noFill/>
          </a:ln>
        </p:spPr>
        <p:txBody>
          <a:bodyPr anchorCtr="0" anchor="t" bIns="45700" lIns="91425" spcFirstLastPara="1" rIns="91425" wrap="square" tIns="45700">
            <a:spAutoFit/>
          </a:bodyPr>
          <a:lstStyle/>
          <a:p>
            <a:pPr indent="0" lvl="0" marL="0" marR="0" rtl="1" algn="ctr">
              <a:spcBef>
                <a:spcPts val="0"/>
              </a:spcBef>
              <a:spcAft>
                <a:spcPts val="0"/>
              </a:spcAft>
              <a:buNone/>
            </a:pPr>
            <a:r>
              <a:rPr lang="ar-EG" sz="2400">
                <a:solidFill>
                  <a:schemeClr val="dk1"/>
                </a:solidFill>
                <a:latin typeface="Calibri"/>
                <a:ea typeface="Calibri"/>
                <a:cs typeface="Calibri"/>
                <a:sym typeface="Calibri"/>
              </a:rPr>
              <a:t>سهولة الوصول لخدمة حل النزاعات وتقليل التقاطعات التي قد تسبب تضارب في المصالح.</a:t>
            </a:r>
            <a:endParaRPr sz="2400">
              <a:solidFill>
                <a:schemeClr val="dk1"/>
              </a:solidFill>
              <a:latin typeface="Calibri"/>
              <a:ea typeface="Calibri"/>
              <a:cs typeface="Calibri"/>
              <a:sym typeface="Calibri"/>
            </a:endParaRPr>
          </a:p>
        </p:txBody>
      </p:sp>
      <p:sp>
        <p:nvSpPr>
          <p:cNvPr id="250" name="Google Shape;250;p19"/>
          <p:cNvSpPr txBox="1"/>
          <p:nvPr/>
        </p:nvSpPr>
        <p:spPr>
          <a:xfrm>
            <a:off x="7984660" y="5081644"/>
            <a:ext cx="4060547" cy="1569660"/>
          </a:xfrm>
          <a:prstGeom prst="rect">
            <a:avLst/>
          </a:prstGeom>
          <a:noFill/>
          <a:ln>
            <a:noFill/>
          </a:ln>
        </p:spPr>
        <p:txBody>
          <a:bodyPr anchorCtr="0" anchor="t" bIns="45700" lIns="91425" spcFirstLastPara="1" rIns="91425" wrap="square" tIns="45700">
            <a:spAutoFit/>
          </a:bodyPr>
          <a:lstStyle/>
          <a:p>
            <a:pPr indent="0" lvl="0" marL="0" marR="0" rtl="1" algn="ctr">
              <a:spcBef>
                <a:spcPts val="0"/>
              </a:spcBef>
              <a:spcAft>
                <a:spcPts val="0"/>
              </a:spcAft>
              <a:buNone/>
            </a:pPr>
            <a:r>
              <a:rPr lang="ar-EG" sz="2400">
                <a:solidFill>
                  <a:schemeClr val="dk1"/>
                </a:solidFill>
                <a:latin typeface="Calibri"/>
                <a:ea typeface="Calibri"/>
                <a:cs typeface="Calibri"/>
                <a:sym typeface="Calibri"/>
              </a:rPr>
              <a:t>تأكيد لمفهوم بنك دولي واحد (وليس أذرع مستقلة لمجموعة البنك الدولي)  به  آلية مساءلة مستقلة واحدة. ودعم مبدأ الإقتصاد الكلي.</a:t>
            </a:r>
            <a:endParaRPr/>
          </a:p>
        </p:txBody>
      </p:sp>
      <p:pic>
        <p:nvPicPr>
          <p:cNvPr descr="A diagram of a diagram" id="251" name="Google Shape;251;p19"/>
          <p:cNvPicPr preferRelativeResize="0"/>
          <p:nvPr/>
        </p:nvPicPr>
        <p:blipFill rotWithShape="1">
          <a:blip r:embed="rId3">
            <a:alphaModFix/>
          </a:blip>
          <a:srcRect b="0" l="0" r="0" t="0"/>
          <a:stretch/>
        </p:blipFill>
        <p:spPr>
          <a:xfrm>
            <a:off x="4619954" y="1870219"/>
            <a:ext cx="3364706" cy="2453521"/>
          </a:xfrm>
          <a:prstGeom prst="rect">
            <a:avLst/>
          </a:prstGeom>
          <a:noFill/>
          <a:ln>
            <a:noFill/>
          </a:ln>
        </p:spPr>
      </p:pic>
      <p:pic>
        <p:nvPicPr>
          <p:cNvPr descr="A diagram of a diagram" id="252" name="Google Shape;252;p19"/>
          <p:cNvPicPr preferRelativeResize="0"/>
          <p:nvPr/>
        </p:nvPicPr>
        <p:blipFill rotWithShape="1">
          <a:blip r:embed="rId4">
            <a:alphaModFix/>
          </a:blip>
          <a:srcRect b="0" l="0" r="0" t="0"/>
          <a:stretch/>
        </p:blipFill>
        <p:spPr>
          <a:xfrm>
            <a:off x="466530" y="1970355"/>
            <a:ext cx="3453887" cy="2228288"/>
          </a:xfrm>
          <a:prstGeom prst="rect">
            <a:avLst/>
          </a:prstGeom>
          <a:noFill/>
          <a:ln>
            <a:noFill/>
          </a:ln>
        </p:spPr>
      </p:pic>
      <p:pic>
        <p:nvPicPr>
          <p:cNvPr descr="A screenshot of a diagram" id="253" name="Google Shape;253;p19"/>
          <p:cNvPicPr preferRelativeResize="0"/>
          <p:nvPr/>
        </p:nvPicPr>
        <p:blipFill rotWithShape="1">
          <a:blip r:embed="rId5">
            <a:alphaModFix/>
          </a:blip>
          <a:srcRect b="0" l="0" r="0" t="0"/>
          <a:stretch/>
        </p:blipFill>
        <p:spPr>
          <a:xfrm>
            <a:off x="8588357" y="2071806"/>
            <a:ext cx="2894052" cy="2273081"/>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FFFFFF"/>
            </a:gs>
            <a:gs pos="100000">
              <a:srgbClr val="DFDDDD"/>
            </a:gs>
          </a:gsLst>
          <a:lin ang="5400000" scaled="0"/>
        </a:gradFill>
      </p:bgPr>
    </p:bg>
    <p:spTree>
      <p:nvGrpSpPr>
        <p:cNvPr id="93" name="Shape 93"/>
        <p:cNvGrpSpPr/>
        <p:nvPr/>
      </p:nvGrpSpPr>
      <p:grpSpPr>
        <a:xfrm>
          <a:off x="0" y="0"/>
          <a:ext cx="0" cy="0"/>
          <a:chOff x="0" y="0"/>
          <a:chExt cx="0" cy="0"/>
        </a:xfrm>
      </p:grpSpPr>
      <p:sp>
        <p:nvSpPr>
          <p:cNvPr id="94" name="Google Shape;94;p2"/>
          <p:cNvSpPr txBox="1"/>
          <p:nvPr>
            <p:ph type="title"/>
          </p:nvPr>
        </p:nvSpPr>
        <p:spPr>
          <a:xfrm>
            <a:off x="0" y="0"/>
            <a:ext cx="2466900" cy="6858000"/>
          </a:xfrm>
          <a:prstGeom prst="rect">
            <a:avLst/>
          </a:prstGeom>
          <a:solidFill>
            <a:schemeClr val="accent1"/>
          </a:solid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lt1"/>
              </a:buClr>
              <a:buSzPts val="4800"/>
              <a:buFont typeface="Calibri"/>
              <a:buNone/>
            </a:pPr>
            <a:r>
              <a:rPr b="1" lang="ar-EG" sz="4800">
                <a:solidFill>
                  <a:schemeClr val="lt1"/>
                </a:solidFill>
              </a:rPr>
              <a:t>خلفية عن هيئة التفتيش</a:t>
            </a:r>
            <a:endParaRPr b="1" sz="4800">
              <a:solidFill>
                <a:schemeClr val="lt1"/>
              </a:solidFill>
            </a:endParaRPr>
          </a:p>
        </p:txBody>
      </p:sp>
      <p:sp>
        <p:nvSpPr>
          <p:cNvPr id="95" name="Google Shape;95;p2"/>
          <p:cNvSpPr txBox="1"/>
          <p:nvPr>
            <p:ph idx="1" type="body"/>
          </p:nvPr>
        </p:nvSpPr>
        <p:spPr>
          <a:xfrm>
            <a:off x="2540925" y="37675"/>
            <a:ext cx="8973300" cy="6782700"/>
          </a:xfrm>
          <a:prstGeom prst="rect">
            <a:avLst/>
          </a:prstGeom>
          <a:noFill/>
          <a:ln>
            <a:noFill/>
          </a:ln>
        </p:spPr>
        <p:txBody>
          <a:bodyPr anchorCtr="0" anchor="t" bIns="45700" lIns="91425" spcFirstLastPara="1" rIns="91425" wrap="square" tIns="45700">
            <a:normAutofit lnSpcReduction="20000"/>
          </a:bodyPr>
          <a:lstStyle/>
          <a:p>
            <a:pPr indent="-101600" lvl="0" marL="228600" rtl="1" algn="r">
              <a:lnSpc>
                <a:spcPct val="90000"/>
              </a:lnSpc>
              <a:spcBef>
                <a:spcPts val="0"/>
              </a:spcBef>
              <a:spcAft>
                <a:spcPts val="0"/>
              </a:spcAft>
              <a:buClr>
                <a:schemeClr val="dk1"/>
              </a:buClr>
              <a:buSzPts val="2000"/>
              <a:buNone/>
            </a:pPr>
            <a:r>
              <a:t/>
            </a:r>
            <a:endParaRPr sz="2000">
              <a:solidFill>
                <a:schemeClr val="dk1"/>
              </a:solidFill>
            </a:endParaRPr>
          </a:p>
          <a:p>
            <a:pPr indent="-228600" lvl="0" marL="228600" rtl="1" algn="r">
              <a:lnSpc>
                <a:spcPct val="90000"/>
              </a:lnSpc>
              <a:spcBef>
                <a:spcPts val="1000"/>
              </a:spcBef>
              <a:spcAft>
                <a:spcPts val="0"/>
              </a:spcAft>
              <a:buClr>
                <a:schemeClr val="dk1"/>
              </a:buClr>
              <a:buSzPts val="2000"/>
              <a:buChar char="•"/>
            </a:pPr>
            <a:r>
              <a:rPr lang="ar-EG" sz="2000">
                <a:solidFill>
                  <a:schemeClr val="dk1"/>
                </a:solidFill>
              </a:rPr>
              <a:t>تم </a:t>
            </a:r>
            <a:r>
              <a:rPr lang="ar-EG" sz="2000"/>
              <a:t>تشكيلها</a:t>
            </a:r>
            <a:r>
              <a:rPr lang="ar-EG" sz="2000">
                <a:solidFill>
                  <a:schemeClr val="dk1"/>
                </a:solidFill>
              </a:rPr>
              <a:t> من أكثر من 30 عاما </a:t>
            </a:r>
            <a:r>
              <a:rPr lang="ar-EG" sz="2000"/>
              <a:t>استجابة</a:t>
            </a:r>
            <a:r>
              <a:rPr lang="ar-EG" sz="2000">
                <a:solidFill>
                  <a:schemeClr val="dk1"/>
                </a:solidFill>
              </a:rPr>
              <a:t> لضغوط</a:t>
            </a:r>
            <a:r>
              <a:rPr lang="ar-EG" sz="2000"/>
              <a:t>ات</a:t>
            </a:r>
            <a:r>
              <a:rPr lang="ar-EG" sz="2000">
                <a:solidFill>
                  <a:schemeClr val="dk1"/>
                </a:solidFill>
              </a:rPr>
              <a:t> من المجتمع المدني. وهي أقدم </a:t>
            </a:r>
            <a:r>
              <a:rPr lang="ar-EG" sz="2000"/>
              <a:t>آلية</a:t>
            </a:r>
            <a:r>
              <a:rPr lang="ar-EG" sz="2000">
                <a:solidFill>
                  <a:schemeClr val="dk1"/>
                </a:solidFill>
              </a:rPr>
              <a:t> مساءلة في مؤسسات التمويل الدولية.</a:t>
            </a:r>
            <a:endParaRPr/>
          </a:p>
          <a:p>
            <a:pPr indent="-228600" lvl="0" marL="228600" rtl="1" algn="r">
              <a:lnSpc>
                <a:spcPct val="90000"/>
              </a:lnSpc>
              <a:spcBef>
                <a:spcPts val="1000"/>
              </a:spcBef>
              <a:spcAft>
                <a:spcPts val="0"/>
              </a:spcAft>
              <a:buClr>
                <a:schemeClr val="dk1"/>
              </a:buClr>
              <a:buSzPts val="2000"/>
              <a:buChar char="•"/>
            </a:pPr>
            <a:r>
              <a:rPr lang="ar-EG" sz="2000">
                <a:solidFill>
                  <a:schemeClr val="dk1"/>
                </a:solidFill>
              </a:rPr>
              <a:t>الهيئة مكلفة </a:t>
            </a:r>
            <a:r>
              <a:rPr lang="ar-EG" sz="2000"/>
              <a:t>ب</a:t>
            </a:r>
            <a:r>
              <a:rPr lang="ar-EG" sz="2000">
                <a:solidFill>
                  <a:schemeClr val="dk1"/>
                </a:solidFill>
              </a:rPr>
              <a:t>التحقيق في الشكاوى من المجتمعات </a:t>
            </a:r>
            <a:r>
              <a:rPr lang="ar-EG" sz="2000"/>
              <a:t>المتضررة</a:t>
            </a:r>
            <a:r>
              <a:rPr lang="ar-EG" sz="2000">
                <a:solidFill>
                  <a:schemeClr val="dk1"/>
                </a:solidFill>
              </a:rPr>
              <a:t> نتيجة مشروعات يقوم البنك في تمويلها. </a:t>
            </a:r>
            <a:endParaRPr/>
          </a:p>
          <a:p>
            <a:pPr indent="-228600" lvl="0" marL="228600" rtl="1" algn="r">
              <a:lnSpc>
                <a:spcPct val="90000"/>
              </a:lnSpc>
              <a:spcBef>
                <a:spcPts val="1000"/>
              </a:spcBef>
              <a:spcAft>
                <a:spcPts val="0"/>
              </a:spcAft>
              <a:buClr>
                <a:schemeClr val="dk1"/>
              </a:buClr>
              <a:buSzPts val="2000"/>
              <a:buChar char="•"/>
            </a:pPr>
            <a:r>
              <a:rPr lang="ar-EG" sz="2000">
                <a:solidFill>
                  <a:schemeClr val="dk1"/>
                </a:solidFill>
              </a:rPr>
              <a:t>تحقق الهيئة في مدى التزام </a:t>
            </a:r>
            <a:r>
              <a:rPr lang="ar-EG" sz="2000"/>
              <a:t>إدارة</a:t>
            </a:r>
            <a:r>
              <a:rPr lang="ar-EG" sz="2000">
                <a:solidFill>
                  <a:schemeClr val="dk1"/>
                </a:solidFill>
              </a:rPr>
              <a:t> البنك بسياسات البنك </a:t>
            </a:r>
            <a:r>
              <a:rPr lang="ar-EG" sz="2000"/>
              <a:t>أثناء</a:t>
            </a:r>
            <a:r>
              <a:rPr lang="ar-EG" sz="2000">
                <a:solidFill>
                  <a:schemeClr val="dk1"/>
                </a:solidFill>
              </a:rPr>
              <a:t> </a:t>
            </a:r>
            <a:r>
              <a:rPr lang="ar-EG" sz="2000"/>
              <a:t>إعداد</a:t>
            </a:r>
            <a:r>
              <a:rPr lang="ar-EG" sz="2000">
                <a:solidFill>
                  <a:schemeClr val="dk1"/>
                </a:solidFill>
              </a:rPr>
              <a:t> وتنفيذ المشروعات التي يقوم البنك بتمويلها (ليس للهيئة سلطة التحقيق مع الجهات المنفذة سواء حكومات او شركات قطاع خاص حيث ان هذا من اختصاص الجهات المعنية بذلك داخل كل دولة).</a:t>
            </a:r>
            <a:endParaRPr/>
          </a:p>
          <a:p>
            <a:pPr indent="-228600" lvl="0" marL="228600" rtl="1" algn="r">
              <a:lnSpc>
                <a:spcPct val="90000"/>
              </a:lnSpc>
              <a:spcBef>
                <a:spcPts val="1000"/>
              </a:spcBef>
              <a:spcAft>
                <a:spcPts val="0"/>
              </a:spcAft>
              <a:buClr>
                <a:schemeClr val="dk1"/>
              </a:buClr>
              <a:buSzPts val="2000"/>
              <a:buChar char="•"/>
            </a:pPr>
            <a:r>
              <a:rPr lang="ar-EG" sz="2000">
                <a:solidFill>
                  <a:schemeClr val="dk1"/>
                </a:solidFill>
              </a:rPr>
              <a:t>تتكون الهيئة من ثلاث خبراء عالميين من خارج منظومة البنك الدولي. يخدم كل منهم في الهيئة لمدة 5 سنوات لا تكون قابلة للتجديد ولا يحق لهم العمل في البنك الدولي بعد انتهاء فترة خدمتهم. يساعدهم </a:t>
            </a:r>
            <a:r>
              <a:rPr lang="ar-EG" sz="2000"/>
              <a:t>فريق عمل تنفيذي</a:t>
            </a:r>
            <a:r>
              <a:rPr lang="ar-EG" sz="2000">
                <a:solidFill>
                  <a:schemeClr val="dk1"/>
                </a:solidFill>
              </a:rPr>
              <a:t>.</a:t>
            </a:r>
            <a:endParaRPr/>
          </a:p>
          <a:p>
            <a:pPr indent="-228600" lvl="0" marL="228600" rtl="1" algn="r">
              <a:lnSpc>
                <a:spcPct val="90000"/>
              </a:lnSpc>
              <a:spcBef>
                <a:spcPts val="1000"/>
              </a:spcBef>
              <a:spcAft>
                <a:spcPts val="0"/>
              </a:spcAft>
              <a:buClr>
                <a:schemeClr val="dk1"/>
              </a:buClr>
              <a:buSzPts val="2000"/>
              <a:buChar char="•"/>
            </a:pPr>
            <a:r>
              <a:rPr lang="ar-EG" sz="2000">
                <a:solidFill>
                  <a:schemeClr val="dk1"/>
                </a:solidFill>
              </a:rPr>
              <a:t>الهيئة مستقلة تماما عن الجهاز الإداري للبنك الدولي  المسؤول عن متابعة تنفيذ المشروعات، فهي تخضع مباشرة لمجلس </a:t>
            </a:r>
            <a:r>
              <a:rPr lang="ar-EG" sz="2000"/>
              <a:t>الإدارة</a:t>
            </a:r>
            <a:r>
              <a:rPr lang="ar-EG" sz="2000">
                <a:solidFill>
                  <a:schemeClr val="dk1"/>
                </a:solidFill>
              </a:rPr>
              <a:t>.</a:t>
            </a:r>
            <a:endParaRPr/>
          </a:p>
          <a:p>
            <a:pPr indent="-228600" lvl="0" marL="228600" rtl="1" algn="r">
              <a:lnSpc>
                <a:spcPct val="90000"/>
              </a:lnSpc>
              <a:spcBef>
                <a:spcPts val="1000"/>
              </a:spcBef>
              <a:spcAft>
                <a:spcPts val="0"/>
              </a:spcAft>
              <a:buClr>
                <a:schemeClr val="dk1"/>
              </a:buClr>
              <a:buSzPts val="2000"/>
              <a:buChar char="•"/>
            </a:pPr>
            <a:r>
              <a:rPr lang="ar-EG" sz="2000">
                <a:solidFill>
                  <a:schemeClr val="dk1"/>
                </a:solidFill>
              </a:rPr>
              <a:t>تعمل الهيئة وفقا لسياسة </a:t>
            </a:r>
            <a:r>
              <a:rPr lang="ar-EG" sz="2000"/>
              <a:t>وأدوات</a:t>
            </a:r>
            <a:r>
              <a:rPr lang="ar-EG" sz="2000">
                <a:solidFill>
                  <a:schemeClr val="dk1"/>
                </a:solidFill>
              </a:rPr>
              <a:t> عمل وإجراءات </a:t>
            </a:r>
            <a:r>
              <a:rPr lang="ar-EG" sz="2000"/>
              <a:t>أقرها</a:t>
            </a:r>
            <a:r>
              <a:rPr lang="ar-EG" sz="2000">
                <a:solidFill>
                  <a:schemeClr val="dk1"/>
                </a:solidFill>
              </a:rPr>
              <a:t> مجلس </a:t>
            </a:r>
            <a:r>
              <a:rPr lang="ar-EG" sz="2000"/>
              <a:t>إدارة</a:t>
            </a:r>
            <a:r>
              <a:rPr lang="ar-EG" sz="2000">
                <a:solidFill>
                  <a:schemeClr val="dk1"/>
                </a:solidFill>
              </a:rPr>
              <a:t> البنك.</a:t>
            </a:r>
            <a:endParaRPr/>
          </a:p>
          <a:p>
            <a:pPr indent="-228600" lvl="0" marL="228600" rtl="1" algn="r">
              <a:lnSpc>
                <a:spcPct val="90000"/>
              </a:lnSpc>
              <a:spcBef>
                <a:spcPts val="1000"/>
              </a:spcBef>
              <a:spcAft>
                <a:spcPts val="0"/>
              </a:spcAft>
              <a:buClr>
                <a:schemeClr val="dk1"/>
              </a:buClr>
              <a:buSzPts val="2000"/>
              <a:buChar char="•"/>
            </a:pPr>
            <a:r>
              <a:rPr lang="ar-EG" sz="2000">
                <a:solidFill>
                  <a:schemeClr val="dk1"/>
                </a:solidFill>
              </a:rPr>
              <a:t>تتلقى الهيئة الشكاوى وتقوم بتسجيلها وفق معايير خاصة، ثم تقوم بالتحقق من اهلية الشكوى للتحقيق فيها وترسل توصيتها بالتحقيق او عدم التحقيق إلي مجلس الإدارة. في حال موافقة مجلس الإدارة على التحقيق تقوم الهيئة بالتحقيق وقد تتعاقد مع خبراء في المجال موضوع الشكوى.</a:t>
            </a:r>
            <a:endParaRPr sz="2000">
              <a:solidFill>
                <a:schemeClr val="dk1"/>
              </a:solidFill>
            </a:endParaRPr>
          </a:p>
          <a:p>
            <a:pPr indent="-228600" lvl="0" marL="228600" rtl="1" algn="r">
              <a:lnSpc>
                <a:spcPct val="90000"/>
              </a:lnSpc>
              <a:spcBef>
                <a:spcPts val="1000"/>
              </a:spcBef>
              <a:spcAft>
                <a:spcPts val="0"/>
              </a:spcAft>
              <a:buClr>
                <a:schemeClr val="dk1"/>
              </a:buClr>
              <a:buSzPts val="2000"/>
              <a:buChar char="•"/>
            </a:pPr>
            <a:r>
              <a:rPr lang="ar-EG" sz="2000">
                <a:solidFill>
                  <a:schemeClr val="dk1"/>
                </a:solidFill>
              </a:rPr>
              <a:t> ترسل الهيئة تقرير التحقيق لإدارة البنك المسؤولة عن التنفيذ التي تقوم بدورها بوضع خطة عمل للتعامل مع مخرجات التحقيق وتوصياته ويتم ارسال التحقيق وخطة العمل </a:t>
            </a:r>
            <a:r>
              <a:rPr lang="ar-EG" sz="2000"/>
              <a:t>إلى</a:t>
            </a:r>
            <a:r>
              <a:rPr lang="ar-EG" sz="2000">
                <a:solidFill>
                  <a:schemeClr val="dk1"/>
                </a:solidFill>
              </a:rPr>
              <a:t> مجلس الإدارة للموافقة عليهما.</a:t>
            </a:r>
            <a:endParaRPr/>
          </a:p>
          <a:p>
            <a:pPr indent="-228600" lvl="0" marL="228600" rtl="1" algn="r">
              <a:lnSpc>
                <a:spcPct val="90000"/>
              </a:lnSpc>
              <a:spcBef>
                <a:spcPts val="1000"/>
              </a:spcBef>
              <a:spcAft>
                <a:spcPts val="0"/>
              </a:spcAft>
              <a:buClr>
                <a:schemeClr val="dk1"/>
              </a:buClr>
              <a:buSzPts val="2000"/>
              <a:buChar char="•"/>
            </a:pPr>
            <a:r>
              <a:rPr i="1" lang="ar-EG" sz="2000">
                <a:solidFill>
                  <a:schemeClr val="dk1"/>
                </a:solidFill>
              </a:rPr>
              <a:t>وافق مجلس الإدارة على عدد من التعديلات الخاصة بسياسة وادوات عمل وتنظيم هيئة </a:t>
            </a:r>
            <a:r>
              <a:rPr i="1" lang="ar-EG" sz="2000"/>
              <a:t>التفتيش</a:t>
            </a:r>
            <a:r>
              <a:rPr i="1" lang="ar-EG" sz="2000">
                <a:solidFill>
                  <a:schemeClr val="dk1"/>
                </a:solidFill>
              </a:rPr>
              <a:t> في عامي 2018 و2020</a:t>
            </a:r>
            <a:endParaRPr i="1" sz="2000">
              <a:solidFill>
                <a:schemeClr val="dk1"/>
              </a:solidFill>
            </a:endParaRPr>
          </a:p>
          <a:p>
            <a:pPr indent="-50800" lvl="0" marL="228600" rtl="0" algn="l">
              <a:lnSpc>
                <a:spcPct val="90000"/>
              </a:lnSpc>
              <a:spcBef>
                <a:spcPts val="1000"/>
              </a:spcBef>
              <a:spcAft>
                <a:spcPts val="0"/>
              </a:spcAft>
              <a:buClr>
                <a:schemeClr val="dk1"/>
              </a:buClr>
              <a:buSzPts val="2800"/>
              <a:buNone/>
            </a:pPr>
            <a:r>
              <a:t/>
            </a:r>
            <a:endParaRPr/>
          </a:p>
        </p:txBody>
      </p:sp>
      <p:sp>
        <p:nvSpPr>
          <p:cNvPr id="96" name="Google Shape;96;p2"/>
          <p:cNvSpPr txBox="1"/>
          <p:nvPr>
            <p:ph idx="12" type="sldNum"/>
          </p:nvPr>
        </p:nvSpPr>
        <p:spPr>
          <a:xfrm>
            <a:off x="11155472" y="6417550"/>
            <a:ext cx="779767"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ar-EG" sz="1200">
                <a:solidFill>
                  <a:schemeClr val="dk1"/>
                </a:solidFill>
              </a:rPr>
              <a:t>‹#›</a:t>
            </a:fld>
            <a:endParaRPr sz="1200">
              <a:solidFill>
                <a:schemeClr val="dk1"/>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258" name="Shape 258"/>
        <p:cNvGrpSpPr/>
        <p:nvPr/>
      </p:nvGrpSpPr>
      <p:grpSpPr>
        <a:xfrm>
          <a:off x="0" y="0"/>
          <a:ext cx="0" cy="0"/>
          <a:chOff x="0" y="0"/>
          <a:chExt cx="0" cy="0"/>
        </a:xfrm>
      </p:grpSpPr>
      <p:sp>
        <p:nvSpPr>
          <p:cNvPr id="259" name="Google Shape;259;p20"/>
          <p:cNvSpPr txBox="1"/>
          <p:nvPr>
            <p:ph type="title"/>
          </p:nvPr>
        </p:nvSpPr>
        <p:spPr>
          <a:xfrm>
            <a:off x="4722945" y="1454600"/>
            <a:ext cx="2809004" cy="369332"/>
          </a:xfrm>
          <a:prstGeom prst="rect">
            <a:avLst/>
          </a:prstGeom>
          <a:noFill/>
          <a:ln>
            <a:noFill/>
          </a:ln>
        </p:spPr>
        <p:txBody>
          <a:bodyPr anchorCtr="0" anchor="ctr" bIns="45700" lIns="91425" spcFirstLastPara="1" rIns="91425" wrap="square" tIns="45700">
            <a:noAutofit/>
          </a:bodyPr>
          <a:lstStyle/>
          <a:p>
            <a:pPr indent="0" lvl="0" marL="0" rtl="1" algn="ctr">
              <a:lnSpc>
                <a:spcPct val="90000"/>
              </a:lnSpc>
              <a:spcBef>
                <a:spcPts val="0"/>
              </a:spcBef>
              <a:spcAft>
                <a:spcPts val="0"/>
              </a:spcAft>
              <a:buClr>
                <a:schemeClr val="dk1"/>
              </a:buClr>
              <a:buSzPts val="3200"/>
              <a:buFont typeface="Calibri"/>
              <a:buNone/>
            </a:pPr>
            <a:r>
              <a:rPr lang="ar-EG" sz="3200">
                <a:solidFill>
                  <a:schemeClr val="dk1"/>
                </a:solidFill>
              </a:rPr>
              <a:t>هيكل هرمي</a:t>
            </a:r>
            <a:endParaRPr sz="3200">
              <a:solidFill>
                <a:schemeClr val="dk1"/>
              </a:solidFill>
            </a:endParaRPr>
          </a:p>
        </p:txBody>
      </p:sp>
      <p:sp>
        <p:nvSpPr>
          <p:cNvPr id="260" name="Google Shape;260;p20"/>
          <p:cNvSpPr txBox="1"/>
          <p:nvPr>
            <p:ph idx="12" type="sldNum"/>
          </p:nvPr>
        </p:nvSpPr>
        <p:spPr>
          <a:xfrm>
            <a:off x="11265440" y="6353879"/>
            <a:ext cx="779767"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ar-EG" sz="1200">
                <a:solidFill>
                  <a:schemeClr val="dk1"/>
                </a:solidFill>
              </a:rPr>
              <a:t>‹#›</a:t>
            </a:fld>
            <a:endParaRPr sz="1200">
              <a:solidFill>
                <a:schemeClr val="dk1"/>
              </a:solidFill>
            </a:endParaRPr>
          </a:p>
        </p:txBody>
      </p:sp>
      <p:sp>
        <p:nvSpPr>
          <p:cNvPr id="261" name="Google Shape;261;p20"/>
          <p:cNvSpPr txBox="1"/>
          <p:nvPr/>
        </p:nvSpPr>
        <p:spPr>
          <a:xfrm>
            <a:off x="62895" y="77150"/>
            <a:ext cx="12129105" cy="646331"/>
          </a:xfrm>
          <a:prstGeom prst="rect">
            <a:avLst/>
          </a:prstGeom>
          <a:solidFill>
            <a:schemeClr val="accent1"/>
          </a:solidFill>
          <a:ln>
            <a:noFill/>
          </a:ln>
        </p:spPr>
        <p:txBody>
          <a:bodyPr anchorCtr="0" anchor="t" bIns="45700" lIns="91425" spcFirstLastPara="1" rIns="91425" wrap="square" tIns="45700">
            <a:spAutoFit/>
          </a:bodyPr>
          <a:lstStyle/>
          <a:p>
            <a:pPr indent="0" lvl="0" marL="0" marR="0" rtl="1" algn="ctr">
              <a:spcBef>
                <a:spcPts val="0"/>
              </a:spcBef>
              <a:spcAft>
                <a:spcPts val="0"/>
              </a:spcAft>
              <a:buNone/>
            </a:pPr>
            <a:r>
              <a:rPr lang="ar-EG" sz="3600">
                <a:solidFill>
                  <a:schemeClr val="lt1"/>
                </a:solidFill>
                <a:latin typeface="Calibri"/>
                <a:ea typeface="Calibri"/>
                <a:cs typeface="Calibri"/>
                <a:sym typeface="Calibri"/>
              </a:rPr>
              <a:t>هيكل إداري بدون هيئة التفتيش</a:t>
            </a:r>
            <a:endParaRPr sz="3600">
              <a:solidFill>
                <a:schemeClr val="lt1"/>
              </a:solidFill>
              <a:latin typeface="Calibri"/>
              <a:ea typeface="Calibri"/>
              <a:cs typeface="Calibri"/>
              <a:sym typeface="Calibri"/>
            </a:endParaRPr>
          </a:p>
        </p:txBody>
      </p:sp>
      <p:sp>
        <p:nvSpPr>
          <p:cNvPr id="262" name="Google Shape;262;p20"/>
          <p:cNvSpPr txBox="1"/>
          <p:nvPr/>
        </p:nvSpPr>
        <p:spPr>
          <a:xfrm>
            <a:off x="5989523" y="900545"/>
            <a:ext cx="39946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ar-EG" sz="1800">
                <a:solidFill>
                  <a:schemeClr val="dk1"/>
                </a:solidFill>
                <a:latin typeface="Calibri"/>
                <a:ea typeface="Calibri"/>
                <a:cs typeface="Calibri"/>
                <a:sym typeface="Calibri"/>
              </a:rPr>
              <a:t>IV</a:t>
            </a:r>
            <a:endParaRPr/>
          </a:p>
        </p:txBody>
      </p:sp>
      <p:pic>
        <p:nvPicPr>
          <p:cNvPr descr="A diagram of a diagram" id="263" name="Google Shape;263;p20"/>
          <p:cNvPicPr preferRelativeResize="0"/>
          <p:nvPr/>
        </p:nvPicPr>
        <p:blipFill rotWithShape="1">
          <a:blip r:embed="rId3">
            <a:alphaModFix/>
          </a:blip>
          <a:srcRect b="0" l="0" r="0" t="0"/>
          <a:stretch/>
        </p:blipFill>
        <p:spPr>
          <a:xfrm>
            <a:off x="1799771" y="2008655"/>
            <a:ext cx="8447315" cy="4130888"/>
          </a:xfrm>
          <a:prstGeom prst="rect">
            <a:avLst/>
          </a:prstGeom>
          <a:noFill/>
          <a:ln>
            <a:noFill/>
          </a:ln>
        </p:spPr>
      </p:pic>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FFFFFF"/>
            </a:gs>
            <a:gs pos="100000">
              <a:srgbClr val="DFDDDD"/>
            </a:gs>
          </a:gsLst>
          <a:path path="circle">
            <a:fillToRect b="100%" r="100%"/>
          </a:path>
          <a:tileRect l="-100%" t="-100%"/>
        </a:gradFill>
      </p:bgPr>
    </p:bg>
    <p:spTree>
      <p:nvGrpSpPr>
        <p:cNvPr id="267" name="Shape 267"/>
        <p:cNvGrpSpPr/>
        <p:nvPr/>
      </p:nvGrpSpPr>
      <p:grpSpPr>
        <a:xfrm>
          <a:off x="0" y="0"/>
          <a:ext cx="0" cy="0"/>
          <a:chOff x="0" y="0"/>
          <a:chExt cx="0" cy="0"/>
        </a:xfrm>
      </p:grpSpPr>
      <p:sp>
        <p:nvSpPr>
          <p:cNvPr id="268" name="Google Shape;268;p21"/>
          <p:cNvSpPr txBox="1"/>
          <p:nvPr>
            <p:ph type="title"/>
          </p:nvPr>
        </p:nvSpPr>
        <p:spPr>
          <a:xfrm>
            <a:off x="1843391" y="238031"/>
            <a:ext cx="9383408" cy="1280890"/>
          </a:xfrm>
          <a:prstGeom prst="rect">
            <a:avLst/>
          </a:prstGeom>
          <a:noFill/>
          <a:ln>
            <a:noFill/>
          </a:ln>
        </p:spPr>
        <p:txBody>
          <a:bodyPr anchorCtr="0" anchor="ctr" bIns="45700" lIns="91425" spcFirstLastPara="1" rIns="91425" wrap="square" tIns="45700">
            <a:normAutofit fontScale="90000"/>
          </a:bodyPr>
          <a:lstStyle/>
          <a:p>
            <a:pPr indent="0" lvl="0" marL="0" rtl="0" algn="l">
              <a:lnSpc>
                <a:spcPct val="90000"/>
              </a:lnSpc>
              <a:spcBef>
                <a:spcPts val="0"/>
              </a:spcBef>
              <a:spcAft>
                <a:spcPts val="0"/>
              </a:spcAft>
              <a:buClr>
                <a:schemeClr val="lt1"/>
              </a:buClr>
              <a:buSzPct val="100000"/>
              <a:buFont typeface="Calibri"/>
              <a:buNone/>
            </a:pPr>
            <a:r>
              <a:rPr lang="ar-EG">
                <a:solidFill>
                  <a:schemeClr val="lt1"/>
                </a:solidFill>
              </a:rPr>
              <a:t>5. Communications and Outreach</a:t>
            </a:r>
            <a:br>
              <a:rPr lang="ar-EG">
                <a:solidFill>
                  <a:schemeClr val="lt1"/>
                </a:solidFill>
              </a:rPr>
            </a:br>
            <a:endParaRPr>
              <a:solidFill>
                <a:schemeClr val="lt1"/>
              </a:solidFill>
            </a:endParaRPr>
          </a:p>
        </p:txBody>
      </p:sp>
      <p:sp>
        <p:nvSpPr>
          <p:cNvPr id="269" name="Google Shape;269;p21"/>
          <p:cNvSpPr txBox="1"/>
          <p:nvPr>
            <p:ph idx="1" type="body"/>
          </p:nvPr>
        </p:nvSpPr>
        <p:spPr>
          <a:xfrm>
            <a:off x="0" y="1615924"/>
            <a:ext cx="12158133" cy="5180218"/>
          </a:xfrm>
          <a:prstGeom prst="rect">
            <a:avLst/>
          </a:prstGeom>
          <a:noFill/>
          <a:ln>
            <a:noFill/>
          </a:ln>
        </p:spPr>
        <p:txBody>
          <a:bodyPr anchorCtr="0" anchor="t" bIns="45700" lIns="91425" spcFirstLastPara="1" rIns="91425" wrap="square" tIns="45700">
            <a:normAutofit fontScale="92500" lnSpcReduction="20000"/>
          </a:bodyPr>
          <a:lstStyle/>
          <a:p>
            <a:pPr indent="0" lvl="0" marL="0" rtl="1" algn="r">
              <a:lnSpc>
                <a:spcPct val="90000"/>
              </a:lnSpc>
              <a:spcBef>
                <a:spcPts val="0"/>
              </a:spcBef>
              <a:spcAft>
                <a:spcPts val="0"/>
              </a:spcAft>
              <a:buClr>
                <a:schemeClr val="dk1"/>
              </a:buClr>
              <a:buSzPct val="100000"/>
              <a:buNone/>
            </a:pPr>
            <a:r>
              <a:rPr b="1" lang="ar-EG" sz="2000"/>
              <a:t>مخرجات:</a:t>
            </a:r>
            <a:endParaRPr/>
          </a:p>
          <a:p>
            <a:pPr indent="-219075" lvl="0" marL="228600" rtl="1" algn="r">
              <a:lnSpc>
                <a:spcPct val="90000"/>
              </a:lnSpc>
              <a:spcBef>
                <a:spcPts val="1000"/>
              </a:spcBef>
              <a:spcAft>
                <a:spcPts val="0"/>
              </a:spcAft>
              <a:buClr>
                <a:schemeClr val="dk1"/>
              </a:buClr>
              <a:buSzPct val="100000"/>
              <a:buChar char="•"/>
            </a:pPr>
            <a:r>
              <a:rPr lang="ar-EG" sz="2000"/>
              <a:t>بذل كل من سكرتارية آلية المساءلة/خدمة حل النزاعات جهوداً واسعة في عام 2020 لإعلام كل </a:t>
            </a:r>
            <a:r>
              <a:rPr lang="ar-EG" sz="2000"/>
              <a:t>الأطراف</a:t>
            </a:r>
            <a:r>
              <a:rPr lang="ar-EG" sz="2000"/>
              <a:t> </a:t>
            </a:r>
            <a:r>
              <a:rPr lang="ar-EG" sz="2000"/>
              <a:t>بالإصلاحات</a:t>
            </a:r>
            <a:r>
              <a:rPr lang="ar-EG" sz="2000"/>
              <a:t> الهيكلية.</a:t>
            </a:r>
            <a:endParaRPr/>
          </a:p>
          <a:p>
            <a:pPr indent="-219075" lvl="0" marL="228600" rtl="1" algn="r">
              <a:lnSpc>
                <a:spcPct val="90000"/>
              </a:lnSpc>
              <a:spcBef>
                <a:spcPts val="1000"/>
              </a:spcBef>
              <a:spcAft>
                <a:spcPts val="0"/>
              </a:spcAft>
              <a:buClr>
                <a:schemeClr val="dk1"/>
              </a:buClr>
              <a:buSzPct val="100000"/>
              <a:buChar char="•"/>
            </a:pPr>
            <a:r>
              <a:rPr lang="ar-EG" sz="2000"/>
              <a:t>شمل هذا الجهد شراكة مع آليات المساءلة الأخرى بما فيها آلية المساءلة الخاصة لمؤسسة التمويل الدولية التابعة للبنك. وفي بعض الحالات كانت هناك شراكة بين سكرتارية آلية المساءلة/خدمة حل النزاعات مع إدارة الإعلام والعلاقات في البنك ومع مكاتب البنك في بلدان مختلفة.</a:t>
            </a:r>
            <a:endParaRPr/>
          </a:p>
          <a:p>
            <a:pPr indent="-219075" lvl="0" marL="228600" rtl="1" algn="r">
              <a:lnSpc>
                <a:spcPct val="90000"/>
              </a:lnSpc>
              <a:spcBef>
                <a:spcPts val="1000"/>
              </a:spcBef>
              <a:spcAft>
                <a:spcPts val="0"/>
              </a:spcAft>
              <a:buClr>
                <a:schemeClr val="dk1"/>
              </a:buClr>
              <a:buSzPct val="100000"/>
              <a:buChar char="•"/>
            </a:pPr>
            <a:r>
              <a:rPr lang="ar-EG" sz="2000"/>
              <a:t>هناك حاجة للمزيد من التواصل بين هيئة التفتيش وسكرتارية آلية المساءلة</a:t>
            </a:r>
            <a:endParaRPr/>
          </a:p>
          <a:p>
            <a:pPr indent="-219075" lvl="0" marL="228600" rtl="1" algn="r">
              <a:lnSpc>
                <a:spcPct val="90000"/>
              </a:lnSpc>
              <a:spcBef>
                <a:spcPts val="1000"/>
              </a:spcBef>
              <a:spcAft>
                <a:spcPts val="0"/>
              </a:spcAft>
              <a:buClr>
                <a:schemeClr val="dk1"/>
              </a:buClr>
              <a:buSzPct val="100000"/>
              <a:buChar char="•"/>
            </a:pPr>
            <a:r>
              <a:rPr lang="ar-EG" sz="2000"/>
              <a:t>هناك </a:t>
            </a:r>
            <a:r>
              <a:rPr lang="ar-EG" sz="2000"/>
              <a:t>حاجة</a:t>
            </a:r>
            <a:r>
              <a:rPr lang="ar-EG" sz="2000"/>
              <a:t> للمزيد من التوعية مع الجهات المقترضة، مكاتب البنك في البلدان المختلفة وفرق تنفيذ المشروعات</a:t>
            </a:r>
            <a:r>
              <a:rPr b="1" lang="ar-EG" sz="2000"/>
              <a:t>. </a:t>
            </a:r>
            <a:endParaRPr/>
          </a:p>
          <a:p>
            <a:pPr indent="0" lvl="0" marL="0" rtl="1" algn="r">
              <a:lnSpc>
                <a:spcPct val="90000"/>
              </a:lnSpc>
              <a:spcBef>
                <a:spcPts val="1000"/>
              </a:spcBef>
              <a:spcAft>
                <a:spcPts val="0"/>
              </a:spcAft>
              <a:buClr>
                <a:schemeClr val="dk1"/>
              </a:buClr>
              <a:buSzPct val="100000"/>
              <a:buNone/>
            </a:pPr>
            <a:r>
              <a:t/>
            </a:r>
            <a:endParaRPr b="1" sz="2000"/>
          </a:p>
          <a:p>
            <a:pPr indent="0" lvl="0" marL="0" rtl="1" algn="r">
              <a:lnSpc>
                <a:spcPct val="90000"/>
              </a:lnSpc>
              <a:spcBef>
                <a:spcPts val="1000"/>
              </a:spcBef>
              <a:spcAft>
                <a:spcPts val="0"/>
              </a:spcAft>
              <a:buClr>
                <a:schemeClr val="dk1"/>
              </a:buClr>
              <a:buSzPct val="100000"/>
              <a:buNone/>
            </a:pPr>
            <a:r>
              <a:rPr b="1" lang="ar-EG" sz="2000"/>
              <a:t>توصيات:</a:t>
            </a:r>
            <a:endParaRPr/>
          </a:p>
          <a:p>
            <a:pPr indent="-219075" lvl="0" marL="228600" rtl="1" algn="r">
              <a:lnSpc>
                <a:spcPct val="90000"/>
              </a:lnSpc>
              <a:spcBef>
                <a:spcPts val="1000"/>
              </a:spcBef>
              <a:spcAft>
                <a:spcPts val="0"/>
              </a:spcAft>
              <a:buClr>
                <a:schemeClr val="dk1"/>
              </a:buClr>
              <a:buSzPct val="100000"/>
              <a:buChar char="•"/>
            </a:pPr>
            <a:r>
              <a:rPr lang="ar-EG" sz="2000"/>
              <a:t>إذا تم الإبقاء على هيئة التفتيش، يجب على البنك الإستثمار في الثقة التي تستمتع بها الهيئة في التواصل مع كل الأطراف.</a:t>
            </a:r>
            <a:endParaRPr/>
          </a:p>
          <a:p>
            <a:pPr indent="-219075" lvl="0" marL="228600" rtl="1" algn="r">
              <a:lnSpc>
                <a:spcPct val="90000"/>
              </a:lnSpc>
              <a:spcBef>
                <a:spcPts val="1000"/>
              </a:spcBef>
              <a:spcAft>
                <a:spcPts val="0"/>
              </a:spcAft>
              <a:buClr>
                <a:schemeClr val="dk1"/>
              </a:buClr>
              <a:buSzPct val="100000"/>
              <a:buChar char="•"/>
            </a:pPr>
            <a:r>
              <a:rPr lang="ar-EG" sz="2000"/>
              <a:t>نشر معلومات عن هيئة التفتيش وسكرتارية آلية المساءلة/خدمة حل النزاعات على المواقع الخاصة بكل بلد على موقع البنك الدولي وإدراج معلومات عنهما في وثائق المشروعات. ويجب ان يوفر فريق العمل في كل مشروع معلومات عنهما للمجتمعات المتأثرة بالمشروع.</a:t>
            </a:r>
            <a:endParaRPr/>
          </a:p>
          <a:p>
            <a:pPr indent="-139700" lvl="0" marL="228600" rtl="0" algn="l">
              <a:lnSpc>
                <a:spcPct val="90000"/>
              </a:lnSpc>
              <a:spcBef>
                <a:spcPts val="1000"/>
              </a:spcBef>
              <a:spcAft>
                <a:spcPts val="0"/>
              </a:spcAft>
              <a:buClr>
                <a:schemeClr val="dk1"/>
              </a:buClr>
              <a:buSzPct val="100000"/>
              <a:buNone/>
            </a:pPr>
            <a:r>
              <a:t/>
            </a:r>
            <a:endParaRPr sz="1400">
              <a:solidFill>
                <a:srgbClr val="FF0000"/>
              </a:solidFill>
            </a:endParaRPr>
          </a:p>
          <a:p>
            <a:pPr indent="-139700" lvl="0" marL="228600" rtl="0" algn="l">
              <a:lnSpc>
                <a:spcPct val="90000"/>
              </a:lnSpc>
              <a:spcBef>
                <a:spcPts val="1000"/>
              </a:spcBef>
              <a:spcAft>
                <a:spcPts val="0"/>
              </a:spcAft>
              <a:buClr>
                <a:schemeClr val="dk1"/>
              </a:buClr>
              <a:buSzPct val="100000"/>
              <a:buNone/>
            </a:pPr>
            <a:r>
              <a:t/>
            </a:r>
            <a:endParaRPr sz="1400"/>
          </a:p>
          <a:p>
            <a:pPr indent="-76200" lvl="1" marL="685800" rtl="0" algn="l">
              <a:lnSpc>
                <a:spcPct val="90000"/>
              </a:lnSpc>
              <a:spcBef>
                <a:spcPts val="500"/>
              </a:spcBef>
              <a:spcAft>
                <a:spcPts val="0"/>
              </a:spcAft>
              <a:buClr>
                <a:schemeClr val="dk1"/>
              </a:buClr>
              <a:buSzPct val="100000"/>
              <a:buNone/>
            </a:pPr>
            <a:r>
              <a:t/>
            </a:r>
            <a:endParaRPr/>
          </a:p>
          <a:p>
            <a:pPr indent="-50800" lvl="0" marL="228600" rtl="0" algn="l">
              <a:lnSpc>
                <a:spcPct val="90000"/>
              </a:lnSpc>
              <a:spcBef>
                <a:spcPts val="1000"/>
              </a:spcBef>
              <a:spcAft>
                <a:spcPts val="0"/>
              </a:spcAft>
              <a:buClr>
                <a:schemeClr val="dk1"/>
              </a:buClr>
              <a:buSzPct val="100000"/>
              <a:buNone/>
            </a:pPr>
            <a:r>
              <a:t/>
            </a:r>
            <a:endParaRPr/>
          </a:p>
        </p:txBody>
      </p:sp>
      <p:sp>
        <p:nvSpPr>
          <p:cNvPr id="270" name="Google Shape;270;p21"/>
          <p:cNvSpPr txBox="1"/>
          <p:nvPr>
            <p:ph idx="12" type="sldNum"/>
          </p:nvPr>
        </p:nvSpPr>
        <p:spPr>
          <a:xfrm>
            <a:off x="11226799" y="6297492"/>
            <a:ext cx="779767"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ar-EG" sz="1200">
                <a:solidFill>
                  <a:schemeClr val="dk1"/>
                </a:solidFill>
              </a:rPr>
              <a:t>‹#›</a:t>
            </a:fld>
            <a:endParaRPr sz="1200">
              <a:solidFill>
                <a:schemeClr val="dk1"/>
              </a:solidFill>
            </a:endParaRPr>
          </a:p>
        </p:txBody>
      </p:sp>
      <p:sp>
        <p:nvSpPr>
          <p:cNvPr id="271" name="Google Shape;271;p21"/>
          <p:cNvSpPr txBox="1"/>
          <p:nvPr/>
        </p:nvSpPr>
        <p:spPr>
          <a:xfrm>
            <a:off x="-58058" y="61858"/>
            <a:ext cx="12216300" cy="1200600"/>
          </a:xfrm>
          <a:prstGeom prst="rect">
            <a:avLst/>
          </a:prstGeom>
          <a:solidFill>
            <a:schemeClr val="accent1"/>
          </a:solidFill>
          <a:ln>
            <a:noFill/>
          </a:ln>
        </p:spPr>
        <p:txBody>
          <a:bodyPr anchorCtr="0" anchor="t" bIns="45700" lIns="91425" spcFirstLastPara="1" rIns="91425" wrap="square" tIns="45700">
            <a:spAutoFit/>
          </a:bodyPr>
          <a:lstStyle/>
          <a:p>
            <a:pPr indent="0" lvl="0" marL="0" marR="0" rtl="1" algn="ctr">
              <a:spcBef>
                <a:spcPts val="0"/>
              </a:spcBef>
              <a:spcAft>
                <a:spcPts val="0"/>
              </a:spcAft>
              <a:buNone/>
            </a:pPr>
            <a:r>
              <a:rPr b="1" lang="ar-EG" sz="2400">
                <a:solidFill>
                  <a:schemeClr val="lt1"/>
                </a:solidFill>
                <a:latin typeface="Calibri"/>
                <a:ea typeface="Calibri"/>
                <a:cs typeface="Calibri"/>
                <a:sym typeface="Calibri"/>
              </a:rPr>
              <a:t>هل استطاع  كل من </a:t>
            </a:r>
            <a:r>
              <a:rPr b="1" lang="ar-EG" sz="2400">
                <a:solidFill>
                  <a:schemeClr val="lt1"/>
                </a:solidFill>
                <a:latin typeface="Calibri"/>
                <a:ea typeface="Calibri"/>
                <a:cs typeface="Calibri"/>
                <a:sym typeface="Calibri"/>
              </a:rPr>
              <a:t>سكرتارية</a:t>
            </a:r>
            <a:r>
              <a:rPr b="1" lang="ar-EG" sz="2400">
                <a:solidFill>
                  <a:schemeClr val="lt1"/>
                </a:solidFill>
                <a:latin typeface="Calibri"/>
                <a:ea typeface="Calibri"/>
                <a:cs typeface="Calibri"/>
                <a:sym typeface="Calibri"/>
              </a:rPr>
              <a:t> آلية الشكاوى/خدمة حل النزاعات وهيئة التفتيش من توصيل المعلومات بصورة واضحة لكل الأطراف المعنية المختلفة حول الهيكل الجديد، ومجار سير الشكاوى، والمخرجات المتوقعة؟</a:t>
            </a:r>
            <a:endParaRPr/>
          </a:p>
          <a:p>
            <a:pPr indent="0" lvl="0" marL="0" marR="0" rtl="1" algn="ctr">
              <a:spcBef>
                <a:spcPts val="0"/>
              </a:spcBef>
              <a:spcAft>
                <a:spcPts val="0"/>
              </a:spcAft>
              <a:buNone/>
            </a:pPr>
            <a:r>
              <a:rPr b="1" lang="ar-EG" sz="2400">
                <a:solidFill>
                  <a:srgbClr val="93C47D"/>
                </a:solidFill>
                <a:latin typeface="Calibri"/>
                <a:ea typeface="Calibri"/>
                <a:cs typeface="Calibri"/>
                <a:sym typeface="Calibri"/>
              </a:rPr>
              <a:t> </a:t>
            </a:r>
            <a:endParaRPr>
              <a:solidFill>
                <a:srgbClr val="93C47D"/>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FFFFFF"/>
            </a:gs>
            <a:gs pos="100000">
              <a:srgbClr val="DFDDDD"/>
            </a:gs>
          </a:gsLst>
          <a:path path="circle">
            <a:fillToRect b="100%" r="100%"/>
          </a:path>
          <a:tileRect l="-100%" t="-100%"/>
        </a:gradFill>
      </p:bgPr>
    </p:bg>
    <p:spTree>
      <p:nvGrpSpPr>
        <p:cNvPr id="275" name="Shape 275"/>
        <p:cNvGrpSpPr/>
        <p:nvPr/>
      </p:nvGrpSpPr>
      <p:grpSpPr>
        <a:xfrm>
          <a:off x="0" y="0"/>
          <a:ext cx="0" cy="0"/>
          <a:chOff x="0" y="0"/>
          <a:chExt cx="0" cy="0"/>
        </a:xfrm>
      </p:grpSpPr>
      <p:sp>
        <p:nvSpPr>
          <p:cNvPr id="276" name="Google Shape;276;p22"/>
          <p:cNvSpPr txBox="1"/>
          <p:nvPr>
            <p:ph type="title"/>
          </p:nvPr>
        </p:nvSpPr>
        <p:spPr>
          <a:xfrm>
            <a:off x="0" y="73930"/>
            <a:ext cx="12191999" cy="1556508"/>
          </a:xfrm>
          <a:prstGeom prst="rect">
            <a:avLst/>
          </a:prstGeom>
          <a:solidFill>
            <a:schemeClr val="accent1"/>
          </a:solidFill>
          <a:ln>
            <a:noFill/>
          </a:ln>
        </p:spPr>
        <p:txBody>
          <a:bodyPr anchorCtr="0" anchor="ctr" bIns="45700" lIns="91425" spcFirstLastPara="1" rIns="91425" wrap="square" tIns="45700">
            <a:normAutofit/>
          </a:bodyPr>
          <a:lstStyle/>
          <a:p>
            <a:pPr indent="0" lvl="0" marL="0" rtl="1" algn="ctr">
              <a:lnSpc>
                <a:spcPct val="90000"/>
              </a:lnSpc>
              <a:spcBef>
                <a:spcPts val="0"/>
              </a:spcBef>
              <a:spcAft>
                <a:spcPts val="0"/>
              </a:spcAft>
              <a:buClr>
                <a:schemeClr val="lt1"/>
              </a:buClr>
              <a:buSzPts val="4400"/>
              <a:buFont typeface="Calibri"/>
              <a:buNone/>
            </a:pPr>
            <a:r>
              <a:rPr lang="ar-EG">
                <a:solidFill>
                  <a:schemeClr val="lt1"/>
                </a:solidFill>
              </a:rPr>
              <a:t>6. هل يطرح الهيكل الحالي اي تضارب مصالح سواء حاليا </a:t>
            </a:r>
            <a:r>
              <a:rPr lang="ar-EG">
                <a:solidFill>
                  <a:schemeClr val="lt1"/>
                </a:solidFill>
              </a:rPr>
              <a:t>أو</a:t>
            </a:r>
            <a:r>
              <a:rPr lang="ar-EG">
                <a:solidFill>
                  <a:schemeClr val="lt1"/>
                </a:solidFill>
              </a:rPr>
              <a:t> في المستقبل؟ </a:t>
            </a:r>
            <a:endParaRPr i="1" sz="2200">
              <a:solidFill>
                <a:schemeClr val="lt1"/>
              </a:solidFill>
              <a:latin typeface="Calibri"/>
              <a:ea typeface="Calibri"/>
              <a:cs typeface="Calibri"/>
              <a:sym typeface="Calibri"/>
            </a:endParaRPr>
          </a:p>
        </p:txBody>
      </p:sp>
      <p:sp>
        <p:nvSpPr>
          <p:cNvPr id="277" name="Google Shape;277;p22"/>
          <p:cNvSpPr txBox="1"/>
          <p:nvPr>
            <p:ph idx="1" type="body"/>
          </p:nvPr>
        </p:nvSpPr>
        <p:spPr>
          <a:xfrm>
            <a:off x="129014" y="1799771"/>
            <a:ext cx="11877551" cy="5563810"/>
          </a:xfrm>
          <a:prstGeom prst="rect">
            <a:avLst/>
          </a:prstGeom>
          <a:noFill/>
          <a:ln>
            <a:noFill/>
          </a:ln>
        </p:spPr>
        <p:txBody>
          <a:bodyPr anchorCtr="0" anchor="t" bIns="45700" lIns="91425" spcFirstLastPara="1" rIns="91425" wrap="square" tIns="45700">
            <a:normAutofit/>
          </a:bodyPr>
          <a:lstStyle/>
          <a:p>
            <a:pPr indent="0" lvl="0" marL="0" rtl="1" algn="r">
              <a:lnSpc>
                <a:spcPct val="90000"/>
              </a:lnSpc>
              <a:spcBef>
                <a:spcPts val="0"/>
              </a:spcBef>
              <a:spcAft>
                <a:spcPts val="0"/>
              </a:spcAft>
              <a:buClr>
                <a:schemeClr val="dk1"/>
              </a:buClr>
              <a:buSzPts val="1200"/>
              <a:buNone/>
            </a:pPr>
            <a:r>
              <a:rPr b="1" lang="ar-EG" sz="1400"/>
              <a:t>مخرجات:</a:t>
            </a:r>
            <a:endParaRPr sz="3000"/>
          </a:p>
          <a:p>
            <a:pPr indent="-241300" lvl="0" marL="228600" rtl="1" algn="r">
              <a:lnSpc>
                <a:spcPct val="90000"/>
              </a:lnSpc>
              <a:spcBef>
                <a:spcPts val="1000"/>
              </a:spcBef>
              <a:spcAft>
                <a:spcPts val="0"/>
              </a:spcAft>
              <a:buClr>
                <a:schemeClr val="dk1"/>
              </a:buClr>
              <a:buSzPts val="1400"/>
              <a:buChar char="•"/>
            </a:pPr>
            <a:r>
              <a:rPr lang="ar-EG" sz="1400"/>
              <a:t>تضارب </a:t>
            </a:r>
            <a:r>
              <a:rPr lang="ar-EG" sz="1400"/>
              <a:t>المصالح قد</a:t>
            </a:r>
            <a:r>
              <a:rPr lang="ar-EG" sz="1400"/>
              <a:t> يحدث  في الحالات التالية:</a:t>
            </a:r>
            <a:endParaRPr sz="3000"/>
          </a:p>
          <a:p>
            <a:pPr indent="-241300" lvl="0" marL="228600" rtl="1" algn="r">
              <a:lnSpc>
                <a:spcPct val="90000"/>
              </a:lnSpc>
              <a:spcBef>
                <a:spcPts val="1000"/>
              </a:spcBef>
              <a:spcAft>
                <a:spcPts val="0"/>
              </a:spcAft>
              <a:buClr>
                <a:schemeClr val="dk1"/>
              </a:buClr>
              <a:buSzPts val="1400"/>
              <a:buChar char="•"/>
            </a:pPr>
            <a:r>
              <a:rPr lang="ar-EG" sz="1400"/>
              <a:t>يتخذ رئيس سكرتارية آلية المساءلة/خدمة حل النزاعات قرارات خاصة بالموارد البشرية والمالية لصالح خدمة حل النزاعات على حساب هيئة </a:t>
            </a:r>
            <a:r>
              <a:rPr lang="ar-EG" sz="1400"/>
              <a:t>التفتيش</a:t>
            </a:r>
            <a:r>
              <a:rPr lang="ar-EG" sz="1400"/>
              <a:t>. في حين </a:t>
            </a:r>
            <a:r>
              <a:rPr lang="ar-EG" sz="1400"/>
              <a:t>أن</a:t>
            </a:r>
            <a:r>
              <a:rPr lang="ar-EG" sz="1400"/>
              <a:t> هذا لم يحدث حتى الآن ولكن هناك احتمال حدوثه.</a:t>
            </a:r>
            <a:endParaRPr sz="3000"/>
          </a:p>
          <a:p>
            <a:pPr indent="-241300" lvl="0" marL="228600" rtl="1" algn="r">
              <a:lnSpc>
                <a:spcPct val="90000"/>
              </a:lnSpc>
              <a:spcBef>
                <a:spcPts val="1000"/>
              </a:spcBef>
              <a:spcAft>
                <a:spcPts val="0"/>
              </a:spcAft>
              <a:buClr>
                <a:schemeClr val="dk1"/>
              </a:buClr>
              <a:buSzPts val="1400"/>
              <a:buChar char="•"/>
            </a:pPr>
            <a:r>
              <a:rPr lang="ar-EG" sz="1400"/>
              <a:t>التواصل المبكر لهيئة التفتيش مع المشتكيين يؤدى </a:t>
            </a:r>
            <a:r>
              <a:rPr lang="ar-EG" sz="1400"/>
              <a:t>إلى</a:t>
            </a:r>
            <a:r>
              <a:rPr lang="ar-EG" sz="1400"/>
              <a:t> انحياز المشتكيين </a:t>
            </a:r>
            <a:r>
              <a:rPr lang="ar-EG" sz="1400"/>
              <a:t>لاختيار</a:t>
            </a:r>
            <a:r>
              <a:rPr lang="ar-EG" sz="1400"/>
              <a:t> خيار التحقيق. لا يوجد دليل </a:t>
            </a:r>
            <a:r>
              <a:rPr lang="ar-EG" sz="1400"/>
              <a:t>أن</a:t>
            </a:r>
            <a:r>
              <a:rPr lang="ar-EG" sz="1400"/>
              <a:t> هذا قد حدث حتى </a:t>
            </a:r>
            <a:r>
              <a:rPr lang="ar-EG" sz="1400"/>
              <a:t>الآن</a:t>
            </a:r>
            <a:r>
              <a:rPr lang="ar-EG" sz="1400"/>
              <a:t>، حيث </a:t>
            </a:r>
            <a:r>
              <a:rPr lang="ar-EG" sz="1400"/>
              <a:t>أن</a:t>
            </a:r>
            <a:r>
              <a:rPr lang="ar-EG" sz="1400"/>
              <a:t> 4 من </a:t>
            </a:r>
            <a:r>
              <a:rPr lang="ar-EG" sz="1400"/>
              <a:t>أصل</a:t>
            </a:r>
            <a:r>
              <a:rPr lang="ar-EG" sz="1400"/>
              <a:t> 7 شكاوى تم </a:t>
            </a:r>
            <a:r>
              <a:rPr lang="ar-EG" sz="1400"/>
              <a:t>تناولها</a:t>
            </a:r>
            <a:r>
              <a:rPr lang="ar-EG" sz="1400"/>
              <a:t> من قبل خدمة حل النزاعات، ولكن هناك احتمال حدوثه.</a:t>
            </a:r>
            <a:endParaRPr sz="3000"/>
          </a:p>
          <a:p>
            <a:pPr indent="-241300" lvl="0" marL="228600" rtl="1" algn="r">
              <a:lnSpc>
                <a:spcPct val="90000"/>
              </a:lnSpc>
              <a:spcBef>
                <a:spcPts val="1000"/>
              </a:spcBef>
              <a:spcAft>
                <a:spcPts val="0"/>
              </a:spcAft>
              <a:buClr>
                <a:schemeClr val="dk1"/>
              </a:buClr>
              <a:buSzPts val="1400"/>
              <a:buChar char="•"/>
            </a:pPr>
            <a:r>
              <a:rPr lang="ar-EG" sz="1400"/>
              <a:t>يتم إحالة كل الشكاوى لخدمة حل النزاعات حتى في حالة عدم رغبة المشتكون في هذا وتقوم الخدمة بدورها بمحاولة الحصول على موافقة الطرف الآخر على التفاوض. وقد </a:t>
            </a:r>
            <a:r>
              <a:rPr lang="ar-EG" sz="1400"/>
              <a:t>يؤدي</a:t>
            </a:r>
            <a:r>
              <a:rPr lang="ar-EG" sz="1400"/>
              <a:t> هذا الي المزيد من الضرر والترهيب للمشتكين كما </a:t>
            </a:r>
            <a:r>
              <a:rPr lang="ar-EG" sz="1400"/>
              <a:t>أنه</a:t>
            </a:r>
            <a:r>
              <a:rPr lang="ar-EG" sz="1400"/>
              <a:t> يتضارب مع مصالح المشتكيين.</a:t>
            </a:r>
            <a:endParaRPr sz="3000"/>
          </a:p>
          <a:p>
            <a:pPr indent="-241300" lvl="0" marL="228600" rtl="1" algn="r">
              <a:lnSpc>
                <a:spcPct val="90000"/>
              </a:lnSpc>
              <a:spcBef>
                <a:spcPts val="1000"/>
              </a:spcBef>
              <a:spcAft>
                <a:spcPts val="0"/>
              </a:spcAft>
              <a:buSzPts val="1400"/>
              <a:buChar char="•"/>
            </a:pPr>
            <a:r>
              <a:rPr lang="ar-EG" sz="1400"/>
              <a:t>الهيكل الحالي ينص على وجود حواجز قوية لمنع تبادل معلومات يحصل عليها فريق خدمة حل النزاعات أثناء عملية التفاوض بين طرفي النزاع مع هيئة التفتيش عن الحالات التي يتم نظرها وهذا يؤثر على عملية المساءلة ويتضارب مع مبادئ الحوكمة.</a:t>
            </a:r>
            <a:endParaRPr sz="1400"/>
          </a:p>
          <a:p>
            <a:pPr indent="0" lvl="0" marL="0" rtl="1" algn="r">
              <a:lnSpc>
                <a:spcPct val="90000"/>
              </a:lnSpc>
              <a:spcBef>
                <a:spcPts val="1000"/>
              </a:spcBef>
              <a:spcAft>
                <a:spcPts val="0"/>
              </a:spcAft>
              <a:buClr>
                <a:schemeClr val="dk1"/>
              </a:buClr>
              <a:buSzPts val="1200"/>
              <a:buNone/>
            </a:pPr>
            <a:r>
              <a:t/>
            </a:r>
            <a:endParaRPr b="1" i="1" sz="1400"/>
          </a:p>
          <a:p>
            <a:pPr indent="0" lvl="0" marL="0" rtl="1" algn="r">
              <a:lnSpc>
                <a:spcPct val="90000"/>
              </a:lnSpc>
              <a:spcBef>
                <a:spcPts val="1000"/>
              </a:spcBef>
              <a:spcAft>
                <a:spcPts val="0"/>
              </a:spcAft>
              <a:buClr>
                <a:schemeClr val="dk1"/>
              </a:buClr>
              <a:buSzPts val="1200"/>
              <a:buNone/>
            </a:pPr>
            <a:r>
              <a:rPr b="1" lang="ar-EG" sz="1400"/>
              <a:t>توصيات:</a:t>
            </a:r>
            <a:endParaRPr sz="3000"/>
          </a:p>
          <a:p>
            <a:pPr indent="-241300" lvl="0" marL="228600" rtl="1" algn="r">
              <a:lnSpc>
                <a:spcPct val="90000"/>
              </a:lnSpc>
              <a:spcBef>
                <a:spcPts val="1000"/>
              </a:spcBef>
              <a:spcAft>
                <a:spcPts val="0"/>
              </a:spcAft>
              <a:buClr>
                <a:schemeClr val="dk1"/>
              </a:buClr>
              <a:buSzPts val="1400"/>
              <a:buChar char="•"/>
            </a:pPr>
            <a:r>
              <a:rPr lang="ar-EG" sz="1400"/>
              <a:t>التواصل مع الطرف </a:t>
            </a:r>
            <a:r>
              <a:rPr lang="ar-EG" sz="1400"/>
              <a:t>الآخر</a:t>
            </a:r>
            <a:r>
              <a:rPr lang="ar-EG" sz="1400"/>
              <a:t> للحصول على موافقته على التفاوض يجب ان يحدث فقط في حالة ان </a:t>
            </a:r>
            <a:r>
              <a:rPr lang="ar-EG" sz="1400"/>
              <a:t>أعرب</a:t>
            </a:r>
            <a:r>
              <a:rPr lang="ar-EG" sz="1400"/>
              <a:t> المشتكين عن رغبتهم في ذلك.</a:t>
            </a:r>
            <a:endParaRPr sz="3000"/>
          </a:p>
          <a:p>
            <a:pPr indent="-241300" lvl="0" marL="228600" rtl="1" algn="r">
              <a:lnSpc>
                <a:spcPct val="90000"/>
              </a:lnSpc>
              <a:spcBef>
                <a:spcPts val="1000"/>
              </a:spcBef>
              <a:spcAft>
                <a:spcPts val="0"/>
              </a:spcAft>
              <a:buClr>
                <a:schemeClr val="dk1"/>
              </a:buClr>
              <a:buSzPts val="1400"/>
              <a:buChar char="•"/>
            </a:pPr>
            <a:r>
              <a:rPr lang="ar-EG" sz="1400"/>
              <a:t>التأكد من توضيح وشرح عملية إحالة المواضيع التي لم يتم حلها عن طريق التفاوض من خدمة حل النزاعات </a:t>
            </a:r>
            <a:r>
              <a:rPr lang="ar-EG" sz="1400"/>
              <a:t>إلى</a:t>
            </a:r>
            <a:r>
              <a:rPr lang="ar-EG" sz="1400"/>
              <a:t> هيئة التفتيش على مواقع هيئة التفتيش وسكرتارية آلية المساءلة وفي </a:t>
            </a:r>
            <a:r>
              <a:rPr lang="ar-EG" sz="1400"/>
              <a:t>منشوراتهم</a:t>
            </a:r>
            <a:r>
              <a:rPr lang="ar-EG" sz="1400"/>
              <a:t> واي ادوات إعلامية/معرفية.</a:t>
            </a:r>
            <a:endParaRPr sz="3000"/>
          </a:p>
          <a:p>
            <a:pPr indent="-241300" lvl="0" marL="228600" rtl="1" algn="r">
              <a:lnSpc>
                <a:spcPct val="90000"/>
              </a:lnSpc>
              <a:spcBef>
                <a:spcPts val="1000"/>
              </a:spcBef>
              <a:spcAft>
                <a:spcPts val="0"/>
              </a:spcAft>
              <a:buClr>
                <a:schemeClr val="dk1"/>
              </a:buClr>
              <a:buSzPts val="1400"/>
              <a:buChar char="•"/>
            </a:pPr>
            <a:r>
              <a:rPr lang="ar-EG" sz="1400"/>
              <a:t>تعديل الحواجز الموضوعة لتبادل المعلومات بين خدمة حل النزاعات وهيئة التفتيش وإعطاء هيئة التفتيش مسؤولية إدارة مواردها البشرية والمالية.</a:t>
            </a:r>
            <a:endParaRPr sz="3000"/>
          </a:p>
          <a:p>
            <a:pPr indent="0" lvl="0" marL="0" rtl="1" algn="r">
              <a:lnSpc>
                <a:spcPct val="90000"/>
              </a:lnSpc>
              <a:spcBef>
                <a:spcPts val="1000"/>
              </a:spcBef>
              <a:spcAft>
                <a:spcPts val="0"/>
              </a:spcAft>
              <a:buClr>
                <a:schemeClr val="dk1"/>
              </a:buClr>
              <a:buSzPts val="1200"/>
              <a:buNone/>
            </a:pPr>
            <a:r>
              <a:t/>
            </a:r>
            <a:endParaRPr sz="1400"/>
          </a:p>
        </p:txBody>
      </p:sp>
      <p:sp>
        <p:nvSpPr>
          <p:cNvPr id="278" name="Google Shape;278;p22"/>
          <p:cNvSpPr txBox="1"/>
          <p:nvPr>
            <p:ph idx="12" type="sldNum"/>
          </p:nvPr>
        </p:nvSpPr>
        <p:spPr>
          <a:xfrm>
            <a:off x="11412232" y="6502804"/>
            <a:ext cx="779767" cy="355196"/>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ar-EG" sz="1200">
                <a:solidFill>
                  <a:schemeClr val="dk1"/>
                </a:solidFill>
              </a:rPr>
              <a:t>‹#›</a:t>
            </a:fld>
            <a:endParaRPr sz="1200">
              <a:solidFill>
                <a:schemeClr val="dk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FFFFFF"/>
            </a:gs>
            <a:gs pos="100000">
              <a:srgbClr val="DFDDDD"/>
            </a:gs>
          </a:gsLst>
          <a:lin ang="5400000" scaled="0"/>
        </a:gradFill>
      </p:bgPr>
    </p:bg>
    <p:spTree>
      <p:nvGrpSpPr>
        <p:cNvPr id="100" name="Shape 100"/>
        <p:cNvGrpSpPr/>
        <p:nvPr/>
      </p:nvGrpSpPr>
      <p:grpSpPr>
        <a:xfrm>
          <a:off x="0" y="0"/>
          <a:ext cx="0" cy="0"/>
          <a:chOff x="0" y="0"/>
          <a:chExt cx="0" cy="0"/>
        </a:xfrm>
      </p:grpSpPr>
      <p:sp>
        <p:nvSpPr>
          <p:cNvPr id="101" name="Google Shape;101;p3"/>
          <p:cNvSpPr txBox="1"/>
          <p:nvPr>
            <p:ph type="title"/>
          </p:nvPr>
        </p:nvSpPr>
        <p:spPr>
          <a:xfrm>
            <a:off x="48382" y="0"/>
            <a:ext cx="2477104" cy="6857999"/>
          </a:xfrm>
          <a:prstGeom prst="rect">
            <a:avLst/>
          </a:prstGeom>
          <a:solidFill>
            <a:schemeClr val="accent1"/>
          </a:solidFill>
          <a:ln>
            <a:noFill/>
          </a:ln>
        </p:spPr>
        <p:txBody>
          <a:bodyPr anchorCtr="0" anchor="ctr" bIns="45700" lIns="91425" spcFirstLastPara="1" rIns="91425" wrap="square" tIns="45700">
            <a:normAutofit/>
          </a:bodyPr>
          <a:lstStyle/>
          <a:p>
            <a:pPr indent="0" lvl="0" marL="0" rtl="1" algn="ctr">
              <a:lnSpc>
                <a:spcPct val="90000"/>
              </a:lnSpc>
              <a:spcBef>
                <a:spcPts val="0"/>
              </a:spcBef>
              <a:spcAft>
                <a:spcPts val="0"/>
              </a:spcAft>
              <a:buClr>
                <a:schemeClr val="lt1"/>
              </a:buClr>
              <a:buSzPts val="2800"/>
              <a:buFont typeface="Calibri"/>
              <a:buNone/>
            </a:pPr>
            <a:r>
              <a:rPr lang="ar-EG" sz="2800">
                <a:solidFill>
                  <a:schemeClr val="lt1"/>
                </a:solidFill>
              </a:rPr>
              <a:t>ماهي الإصلاحات التي وافق عليها مجلس </a:t>
            </a:r>
            <a:r>
              <a:rPr lang="ar-EG" sz="2800">
                <a:solidFill>
                  <a:schemeClr val="lt1"/>
                </a:solidFill>
              </a:rPr>
              <a:t>إدارة</a:t>
            </a:r>
            <a:r>
              <a:rPr lang="ar-EG" sz="2800">
                <a:solidFill>
                  <a:schemeClr val="lt1"/>
                </a:solidFill>
              </a:rPr>
              <a:t> البنك الدولي في </a:t>
            </a:r>
            <a:r>
              <a:rPr lang="ar-EG" sz="2800">
                <a:solidFill>
                  <a:schemeClr val="lt1"/>
                </a:solidFill>
              </a:rPr>
              <a:t>أدوات</a:t>
            </a:r>
            <a:r>
              <a:rPr lang="ar-EG" sz="2800">
                <a:solidFill>
                  <a:schemeClr val="lt1"/>
                </a:solidFill>
              </a:rPr>
              <a:t> عمل هيئة التفتيش في عامي  2018 و 2020؟</a:t>
            </a:r>
            <a:endParaRPr sz="2800">
              <a:solidFill>
                <a:schemeClr val="lt1"/>
              </a:solidFill>
            </a:endParaRPr>
          </a:p>
        </p:txBody>
      </p:sp>
      <p:sp>
        <p:nvSpPr>
          <p:cNvPr id="102" name="Google Shape;102;p3"/>
          <p:cNvSpPr txBox="1"/>
          <p:nvPr>
            <p:ph idx="1" type="body"/>
          </p:nvPr>
        </p:nvSpPr>
        <p:spPr>
          <a:xfrm>
            <a:off x="2525486" y="120952"/>
            <a:ext cx="9291377" cy="6509955"/>
          </a:xfrm>
          <a:prstGeom prst="rect">
            <a:avLst/>
          </a:prstGeom>
          <a:noFill/>
          <a:ln>
            <a:noFill/>
          </a:ln>
        </p:spPr>
        <p:txBody>
          <a:bodyPr anchorCtr="0" anchor="ctr" bIns="45700" lIns="91425" spcFirstLastPara="1" rIns="91425" wrap="square" tIns="45700">
            <a:normAutofit fontScale="92500" lnSpcReduction="20000"/>
          </a:bodyPr>
          <a:lstStyle/>
          <a:p>
            <a:pPr indent="-50800" lvl="0" marL="228600" rtl="1" algn="r">
              <a:lnSpc>
                <a:spcPct val="90000"/>
              </a:lnSpc>
              <a:spcBef>
                <a:spcPts val="0"/>
              </a:spcBef>
              <a:spcAft>
                <a:spcPts val="0"/>
              </a:spcAft>
              <a:buClr>
                <a:schemeClr val="dk1"/>
              </a:buClr>
              <a:buSzPct val="100000"/>
              <a:buNone/>
            </a:pPr>
            <a:r>
              <a:t/>
            </a:r>
            <a:endParaRPr/>
          </a:p>
          <a:p>
            <a:pPr indent="-215265" lvl="0" marL="228600" rtl="1" algn="r">
              <a:lnSpc>
                <a:spcPct val="90000"/>
              </a:lnSpc>
              <a:spcBef>
                <a:spcPts val="1000"/>
              </a:spcBef>
              <a:spcAft>
                <a:spcPts val="0"/>
              </a:spcAft>
              <a:buClr>
                <a:schemeClr val="dk1"/>
              </a:buClr>
              <a:buSzPct val="100000"/>
              <a:buChar char="•"/>
            </a:pPr>
            <a:r>
              <a:rPr lang="ar-EG"/>
              <a:t>الاعتراف</a:t>
            </a:r>
            <a:r>
              <a:rPr lang="ar-EG"/>
              <a:t> بأهمية الدور </a:t>
            </a:r>
            <a:r>
              <a:rPr lang="ar-EG"/>
              <a:t>الاستشاري</a:t>
            </a:r>
            <a:r>
              <a:rPr lang="ar-EG"/>
              <a:t> لهيئة التفتيش </a:t>
            </a:r>
            <a:r>
              <a:rPr lang="ar-EG"/>
              <a:t>للإستفادة من</a:t>
            </a:r>
            <a:r>
              <a:rPr lang="ar-EG"/>
              <a:t> الخبرة التي تتراكم لدى الهيئة. </a:t>
            </a:r>
            <a:endParaRPr/>
          </a:p>
          <a:p>
            <a:pPr indent="-215265" lvl="0" marL="228600" rtl="1" algn="r">
              <a:lnSpc>
                <a:spcPct val="90000"/>
              </a:lnSpc>
              <a:spcBef>
                <a:spcPts val="1000"/>
              </a:spcBef>
              <a:spcAft>
                <a:spcPts val="0"/>
              </a:spcAft>
              <a:buClr>
                <a:schemeClr val="dk1"/>
              </a:buClr>
              <a:buSzPct val="100000"/>
              <a:buChar char="•"/>
            </a:pPr>
            <a:r>
              <a:rPr lang="ar-EG"/>
              <a:t>وضع إطار رسمي للتنسيق بين هيئة التفتيش </a:t>
            </a:r>
            <a:r>
              <a:rPr lang="ar-EG"/>
              <a:t>وآليات</a:t>
            </a:r>
            <a:r>
              <a:rPr lang="ar-EG"/>
              <a:t> المساءلة الخاصة بجهات تمويلية شريكة  اخرى خاصة عندما يكون هناك تحقيق في مشروع يشارك البنك جهات اخرى في تمويله </a:t>
            </a:r>
            <a:endParaRPr/>
          </a:p>
          <a:p>
            <a:pPr indent="-215265" lvl="0" marL="228600" rtl="1" algn="r">
              <a:lnSpc>
                <a:spcPct val="90000"/>
              </a:lnSpc>
              <a:spcBef>
                <a:spcPts val="1000"/>
              </a:spcBef>
              <a:spcAft>
                <a:spcPts val="0"/>
              </a:spcAft>
              <a:buClr>
                <a:schemeClr val="dk1"/>
              </a:buClr>
              <a:buSzPct val="100000"/>
              <a:buChar char="•"/>
            </a:pPr>
            <a:r>
              <a:rPr lang="ar-EG"/>
              <a:t>وضع إجراءات واضحة لمشاركة تقارير التحقيقات مع المشتكيين قبل عرضها على مجلس الإدارة ونشرها على موقع الهيئة.</a:t>
            </a:r>
            <a:endParaRPr/>
          </a:p>
          <a:p>
            <a:pPr indent="-215265" lvl="0" marL="228600" rtl="1" algn="r">
              <a:lnSpc>
                <a:spcPct val="90000"/>
              </a:lnSpc>
              <a:spcBef>
                <a:spcPts val="1000"/>
              </a:spcBef>
              <a:spcAft>
                <a:spcPts val="0"/>
              </a:spcAft>
              <a:buClr>
                <a:schemeClr val="dk1"/>
              </a:buClr>
              <a:buSzPct val="100000"/>
              <a:buChar char="•"/>
            </a:pPr>
            <a:r>
              <a:rPr lang="ar-EG"/>
              <a:t>تمديد الفترة المتاحة للمشتكيين لتقديم شكوى حتى 15 شهر بعد انتهاء البنك من المشروع.</a:t>
            </a:r>
            <a:endParaRPr/>
          </a:p>
          <a:p>
            <a:pPr indent="-215265" lvl="0" marL="228600" rtl="1" algn="r">
              <a:lnSpc>
                <a:spcPct val="90000"/>
              </a:lnSpc>
              <a:spcBef>
                <a:spcPts val="1000"/>
              </a:spcBef>
              <a:spcAft>
                <a:spcPts val="0"/>
              </a:spcAft>
              <a:buClr>
                <a:schemeClr val="dk1"/>
              </a:buClr>
              <a:buSzPct val="100000"/>
              <a:buChar char="•"/>
            </a:pPr>
            <a:r>
              <a:rPr lang="ar-EG"/>
              <a:t>السماح لهيئة التفتيش </a:t>
            </a:r>
            <a:r>
              <a:rPr lang="ar-EG"/>
              <a:t>باقتراح</a:t>
            </a:r>
            <a:r>
              <a:rPr lang="ar-EG"/>
              <a:t> </a:t>
            </a:r>
            <a:r>
              <a:rPr lang="ar-EG"/>
              <a:t>أساليب</a:t>
            </a:r>
            <a:r>
              <a:rPr lang="ar-EG"/>
              <a:t> للتحقق من تنفيذ الخطة التي تضعها ادارة البنك للتعامل مع </a:t>
            </a:r>
            <a:r>
              <a:rPr lang="ar-EG"/>
              <a:t>نتائج</a:t>
            </a:r>
            <a:r>
              <a:rPr lang="ar-EG"/>
              <a:t> التحقيق وفق معايير محددة.</a:t>
            </a:r>
            <a:endParaRPr/>
          </a:p>
          <a:p>
            <a:pPr indent="-215265" lvl="0" marL="228600" rtl="1" algn="r">
              <a:lnSpc>
                <a:spcPct val="90000"/>
              </a:lnSpc>
              <a:spcBef>
                <a:spcPts val="1000"/>
              </a:spcBef>
              <a:spcAft>
                <a:spcPts val="0"/>
              </a:spcAft>
              <a:buClr>
                <a:schemeClr val="dk1"/>
              </a:buClr>
              <a:buSzPct val="100000"/>
              <a:buChar char="•"/>
            </a:pPr>
            <a:r>
              <a:rPr lang="ar-EG"/>
              <a:t>طرح إمكانية التوسط لحل موضوع الشكوى (حل النزاعات) كبديل للتحقيق فيها.</a:t>
            </a:r>
            <a:endParaRPr/>
          </a:p>
          <a:p>
            <a:pPr indent="-215265" lvl="0" marL="228600" rtl="1" algn="r">
              <a:lnSpc>
                <a:spcPct val="90000"/>
              </a:lnSpc>
              <a:spcBef>
                <a:spcPts val="1000"/>
              </a:spcBef>
              <a:spcAft>
                <a:spcPts val="0"/>
              </a:spcAft>
              <a:buClr>
                <a:schemeClr val="dk1"/>
              </a:buClr>
              <a:buSzPct val="100000"/>
              <a:buChar char="•"/>
            </a:pPr>
            <a:r>
              <a:rPr lang="ar-EG"/>
              <a:t>إنشاء سكرتارية آلية المساءلة لتضم كل من هيئة التفتيش (الجهة المكلفة بالتحقيق في الالتزام المشروع بتنفيذ سياسات البنك) وخدمة حل النزاعات.</a:t>
            </a:r>
            <a:endParaRPr/>
          </a:p>
          <a:p>
            <a:pPr indent="0" lvl="0" marL="0" rtl="1" algn="r">
              <a:lnSpc>
                <a:spcPct val="90000"/>
              </a:lnSpc>
              <a:spcBef>
                <a:spcPts val="1000"/>
              </a:spcBef>
              <a:spcAft>
                <a:spcPts val="0"/>
              </a:spcAft>
              <a:buClr>
                <a:schemeClr val="dk1"/>
              </a:buClr>
              <a:buSzPct val="100000"/>
              <a:buNone/>
            </a:pPr>
            <a:r>
              <a:t/>
            </a:r>
            <a:endParaRPr/>
          </a:p>
          <a:p>
            <a:pPr indent="0" lvl="0" marL="0" rtl="0" algn="r">
              <a:lnSpc>
                <a:spcPct val="90000"/>
              </a:lnSpc>
              <a:spcBef>
                <a:spcPts val="1000"/>
              </a:spcBef>
              <a:spcAft>
                <a:spcPts val="0"/>
              </a:spcAft>
              <a:buClr>
                <a:schemeClr val="dk1"/>
              </a:buClr>
              <a:buSzPct val="100000"/>
              <a:buNone/>
            </a:pPr>
            <a:r>
              <a:t/>
            </a:r>
            <a:endParaRPr/>
          </a:p>
        </p:txBody>
      </p:sp>
      <p:sp>
        <p:nvSpPr>
          <p:cNvPr id="103" name="Google Shape;103;p3"/>
          <p:cNvSpPr txBox="1"/>
          <p:nvPr/>
        </p:nvSpPr>
        <p:spPr>
          <a:xfrm>
            <a:off x="11816862" y="6353908"/>
            <a:ext cx="269626" cy="27699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ar-EG" sz="1200" u="none" cap="none" strike="noStrike">
                <a:solidFill>
                  <a:schemeClr val="dk1"/>
                </a:solidFill>
                <a:latin typeface="Calibri"/>
                <a:ea typeface="Calibri"/>
                <a:cs typeface="Calibri"/>
                <a:sym typeface="Calibri"/>
              </a:rPr>
              <a:t>2</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FFFFFF"/>
            </a:gs>
            <a:gs pos="100000">
              <a:srgbClr val="DFDDDD"/>
            </a:gs>
          </a:gsLst>
          <a:path path="circle">
            <a:fillToRect b="100%" r="100%"/>
          </a:path>
          <a:tileRect l="-100%" t="-100%"/>
        </a:gradFill>
      </p:bgPr>
    </p:bg>
    <p:spTree>
      <p:nvGrpSpPr>
        <p:cNvPr id="107" name="Shape 107"/>
        <p:cNvGrpSpPr/>
        <p:nvPr/>
      </p:nvGrpSpPr>
      <p:grpSpPr>
        <a:xfrm>
          <a:off x="0" y="0"/>
          <a:ext cx="0" cy="0"/>
          <a:chOff x="0" y="0"/>
          <a:chExt cx="0" cy="0"/>
        </a:xfrm>
      </p:grpSpPr>
      <p:sp>
        <p:nvSpPr>
          <p:cNvPr id="108" name="Google Shape;108;p4"/>
          <p:cNvSpPr txBox="1"/>
          <p:nvPr>
            <p:ph type="title"/>
          </p:nvPr>
        </p:nvSpPr>
        <p:spPr>
          <a:xfrm>
            <a:off x="0" y="-38709"/>
            <a:ext cx="12192000" cy="1280890"/>
          </a:xfrm>
          <a:prstGeom prst="rect">
            <a:avLst/>
          </a:prstGeom>
          <a:solidFill>
            <a:schemeClr val="accent1"/>
          </a:solid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lt1"/>
              </a:buClr>
              <a:buSzPts val="4400"/>
              <a:buFont typeface="Calibri"/>
              <a:buNone/>
            </a:pPr>
            <a:r>
              <a:rPr lang="ar-EG">
                <a:solidFill>
                  <a:schemeClr val="lt1"/>
                </a:solidFill>
              </a:rPr>
              <a:t>المراجعة الخارجية</a:t>
            </a:r>
            <a:endParaRPr>
              <a:solidFill>
                <a:schemeClr val="lt1"/>
              </a:solidFill>
            </a:endParaRPr>
          </a:p>
        </p:txBody>
      </p:sp>
      <p:sp>
        <p:nvSpPr>
          <p:cNvPr id="109" name="Google Shape;109;p4"/>
          <p:cNvSpPr txBox="1"/>
          <p:nvPr>
            <p:ph idx="1" type="body"/>
          </p:nvPr>
        </p:nvSpPr>
        <p:spPr>
          <a:xfrm>
            <a:off x="-1" y="1282096"/>
            <a:ext cx="12191999" cy="5474598"/>
          </a:xfrm>
          <a:prstGeom prst="rect">
            <a:avLst/>
          </a:prstGeom>
          <a:noFill/>
          <a:ln>
            <a:noFill/>
          </a:ln>
        </p:spPr>
        <p:txBody>
          <a:bodyPr anchorCtr="0" anchor="t" bIns="45700" lIns="91425" spcFirstLastPara="1" rIns="91425" wrap="square" tIns="45700">
            <a:normAutofit fontScale="92500" lnSpcReduction="20000"/>
          </a:bodyPr>
          <a:lstStyle/>
          <a:p>
            <a:pPr indent="0" lvl="0" marL="0" rtl="1" algn="r">
              <a:lnSpc>
                <a:spcPct val="90000"/>
              </a:lnSpc>
              <a:spcBef>
                <a:spcPts val="0"/>
              </a:spcBef>
              <a:spcAft>
                <a:spcPts val="0"/>
              </a:spcAft>
              <a:buClr>
                <a:schemeClr val="dk1"/>
              </a:buClr>
              <a:buSzPct val="100000"/>
              <a:buNone/>
            </a:pPr>
            <a:r>
              <a:t/>
            </a:r>
            <a:endParaRPr sz="4000"/>
          </a:p>
          <a:p>
            <a:pPr indent="-463550" lvl="0" marL="457200" rtl="1" algn="r">
              <a:lnSpc>
                <a:spcPct val="90000"/>
              </a:lnSpc>
              <a:spcBef>
                <a:spcPts val="1000"/>
              </a:spcBef>
              <a:spcAft>
                <a:spcPts val="0"/>
              </a:spcAft>
              <a:buSzPct val="100000"/>
              <a:buChar char="•"/>
            </a:pPr>
            <a:r>
              <a:rPr lang="ar-EG" sz="4000"/>
              <a:t>المراجعة الخارجية ليست مراجعة شاملة لادوات عمل هيئة التفتيش </a:t>
            </a:r>
            <a:r>
              <a:rPr lang="ar-EG" sz="4000"/>
              <a:t>أو</a:t>
            </a:r>
            <a:r>
              <a:rPr lang="ar-EG" sz="4000"/>
              <a:t> لسكرتارية آلية الشكاوى كما هو الحال مع المراجعات التي تتم في </a:t>
            </a:r>
            <a:r>
              <a:rPr lang="ar-EG" sz="4000"/>
              <a:t>أطر</a:t>
            </a:r>
            <a:r>
              <a:rPr lang="ar-EG" sz="4000"/>
              <a:t> زمنية </a:t>
            </a:r>
            <a:r>
              <a:rPr lang="ar-EG" sz="4000"/>
              <a:t>ثابتة</a:t>
            </a:r>
            <a:r>
              <a:rPr lang="ar-EG" sz="4000"/>
              <a:t> </a:t>
            </a:r>
            <a:r>
              <a:rPr lang="ar-EG" sz="4000"/>
              <a:t>لاليات</a:t>
            </a:r>
            <a:r>
              <a:rPr lang="ar-EG" sz="4000"/>
              <a:t> المساءلة التابعة لبنوك تنموية </a:t>
            </a:r>
            <a:r>
              <a:rPr lang="ar-EG" sz="4000"/>
              <a:t>أخرى</a:t>
            </a:r>
            <a:r>
              <a:rPr lang="ar-EG" sz="4000"/>
              <a:t>. </a:t>
            </a:r>
            <a:endParaRPr sz="4000"/>
          </a:p>
          <a:p>
            <a:pPr indent="-463550" lvl="0" marL="457200" rtl="1" algn="r">
              <a:lnSpc>
                <a:spcPct val="90000"/>
              </a:lnSpc>
              <a:spcBef>
                <a:spcPts val="0"/>
              </a:spcBef>
              <a:spcAft>
                <a:spcPts val="0"/>
              </a:spcAft>
              <a:buSzPct val="100000"/>
              <a:buChar char="•"/>
            </a:pPr>
            <a:r>
              <a:t/>
            </a:r>
            <a:endParaRPr sz="4000"/>
          </a:p>
          <a:p>
            <a:pPr indent="-463550" lvl="0" marL="457200" rtl="1" algn="r">
              <a:lnSpc>
                <a:spcPct val="90000"/>
              </a:lnSpc>
              <a:spcBef>
                <a:spcPts val="0"/>
              </a:spcBef>
              <a:spcAft>
                <a:spcPts val="0"/>
              </a:spcAft>
              <a:buSzPct val="100000"/>
              <a:buChar char="•"/>
            </a:pPr>
            <a:r>
              <a:rPr lang="ar-EG" sz="4000"/>
              <a:t>انها مراجعة محدودة وتقييم لبعض الإصلاحات الأخيرة التي تم الموافقة عليها في عامي 2018 و2020 والخروج بتوصيات لعرضها على مجلس الإدارة.</a:t>
            </a:r>
            <a:endParaRPr/>
          </a:p>
          <a:p>
            <a:pPr indent="-463550" lvl="0" marL="457200" rtl="1" algn="r">
              <a:lnSpc>
                <a:spcPct val="90000"/>
              </a:lnSpc>
              <a:spcBef>
                <a:spcPts val="0"/>
              </a:spcBef>
              <a:spcAft>
                <a:spcPts val="0"/>
              </a:spcAft>
              <a:buSzPct val="100000"/>
              <a:buChar char="•"/>
            </a:pPr>
            <a:r>
              <a:t/>
            </a:r>
            <a:endParaRPr sz="4000"/>
          </a:p>
          <a:p>
            <a:pPr indent="-463550" lvl="0" marL="457200" rtl="1" algn="r">
              <a:lnSpc>
                <a:spcPct val="90000"/>
              </a:lnSpc>
              <a:spcBef>
                <a:spcPts val="0"/>
              </a:spcBef>
              <a:spcAft>
                <a:spcPts val="0"/>
              </a:spcAft>
              <a:buSzPct val="100000"/>
              <a:buChar char="•"/>
            </a:pPr>
            <a:r>
              <a:rPr lang="ar-EG" sz="4000"/>
              <a:t>تم تكليف فريق من الخبراء من خارج منظومة البنك الدولي بإجراء المراجعة في محاور محددة وقد التزم الفريق في مراجعتها والنظر في التوصيات التي قدمها.</a:t>
            </a:r>
            <a:endParaRPr sz="4000"/>
          </a:p>
          <a:p>
            <a:pPr indent="0" lvl="0" marL="0" rtl="0" algn="r">
              <a:lnSpc>
                <a:spcPct val="90000"/>
              </a:lnSpc>
              <a:spcBef>
                <a:spcPts val="1000"/>
              </a:spcBef>
              <a:spcAft>
                <a:spcPts val="0"/>
              </a:spcAft>
              <a:buClr>
                <a:schemeClr val="dk1"/>
              </a:buClr>
              <a:buSzPct val="100000"/>
              <a:buNone/>
            </a:pPr>
            <a:r>
              <a:t/>
            </a:r>
            <a:endParaRPr sz="2000"/>
          </a:p>
        </p:txBody>
      </p:sp>
      <p:sp>
        <p:nvSpPr>
          <p:cNvPr id="110" name="Google Shape;110;p4"/>
          <p:cNvSpPr txBox="1"/>
          <p:nvPr>
            <p:ph idx="12" type="sldNum"/>
          </p:nvPr>
        </p:nvSpPr>
        <p:spPr>
          <a:xfrm>
            <a:off x="11226799" y="6391568"/>
            <a:ext cx="779767"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ar-EG" sz="1200">
                <a:solidFill>
                  <a:schemeClr val="dk1"/>
                </a:solidFill>
              </a:rPr>
              <a:t>‹#›</a:t>
            </a:fld>
            <a:endParaRPr sz="1200">
              <a:solidFill>
                <a:schemeClr val="dk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FFFFFF"/>
            </a:gs>
            <a:gs pos="100000">
              <a:srgbClr val="DFDDDD"/>
            </a:gs>
          </a:gsLst>
          <a:lin ang="5400000" scaled="0"/>
        </a:gradFill>
      </p:bgPr>
    </p:bg>
    <p:spTree>
      <p:nvGrpSpPr>
        <p:cNvPr id="114" name="Shape 114"/>
        <p:cNvGrpSpPr/>
        <p:nvPr/>
      </p:nvGrpSpPr>
      <p:grpSpPr>
        <a:xfrm>
          <a:off x="0" y="0"/>
          <a:ext cx="0" cy="0"/>
          <a:chOff x="0" y="0"/>
          <a:chExt cx="0" cy="0"/>
        </a:xfrm>
      </p:grpSpPr>
      <p:sp>
        <p:nvSpPr>
          <p:cNvPr id="115" name="Google Shape;115;p5"/>
          <p:cNvSpPr txBox="1"/>
          <p:nvPr>
            <p:ph type="title"/>
          </p:nvPr>
        </p:nvSpPr>
        <p:spPr>
          <a:xfrm>
            <a:off x="1" y="0"/>
            <a:ext cx="2685142" cy="6957181"/>
          </a:xfrm>
          <a:prstGeom prst="rect">
            <a:avLst/>
          </a:prstGeom>
          <a:solidFill>
            <a:schemeClr val="accent1"/>
          </a:solid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lt1"/>
              </a:buClr>
              <a:buSzPts val="4800"/>
              <a:buFont typeface="Calibri"/>
              <a:buNone/>
            </a:pPr>
            <a:r>
              <a:rPr b="1" lang="ar-EG" sz="4800">
                <a:solidFill>
                  <a:schemeClr val="lt1"/>
                </a:solidFill>
              </a:rPr>
              <a:t>محاور المراجعة</a:t>
            </a:r>
            <a:endParaRPr b="1" sz="4800">
              <a:solidFill>
                <a:schemeClr val="lt1"/>
              </a:solidFill>
            </a:endParaRPr>
          </a:p>
        </p:txBody>
      </p:sp>
      <p:grpSp>
        <p:nvGrpSpPr>
          <p:cNvPr id="116" name="Google Shape;116;p5"/>
          <p:cNvGrpSpPr/>
          <p:nvPr/>
        </p:nvGrpSpPr>
        <p:grpSpPr>
          <a:xfrm>
            <a:off x="2733524" y="78616"/>
            <a:ext cx="8811831" cy="6734967"/>
            <a:chOff x="0" y="3291"/>
            <a:chExt cx="8811831" cy="6734967"/>
          </a:xfrm>
        </p:grpSpPr>
        <p:cxnSp>
          <p:nvCxnSpPr>
            <p:cNvPr id="117" name="Google Shape;117;p5"/>
            <p:cNvCxnSpPr/>
            <p:nvPr/>
          </p:nvCxnSpPr>
          <p:spPr>
            <a:xfrm>
              <a:off x="0" y="3291"/>
              <a:ext cx="8811831" cy="0"/>
            </a:xfrm>
            <a:prstGeom prst="straightConnector1">
              <a:avLst/>
            </a:prstGeom>
            <a:gradFill>
              <a:gsLst>
                <a:gs pos="0">
                  <a:srgbClr val="F08B54"/>
                </a:gs>
                <a:gs pos="50000">
                  <a:srgbClr val="F67A26"/>
                </a:gs>
                <a:gs pos="100000">
                  <a:srgbClr val="E36A18"/>
                </a:gs>
              </a:gsLst>
              <a:lin ang="5400000" scaled="0"/>
            </a:gradFill>
            <a:ln cap="flat" cmpd="sng" w="9525">
              <a:solidFill>
                <a:schemeClr val="accent2"/>
              </a:solidFill>
              <a:prstDash val="solid"/>
              <a:miter lim="800000"/>
              <a:headEnd len="sm" w="sm" type="none"/>
              <a:tailEnd len="sm" w="sm" type="none"/>
            </a:ln>
          </p:spPr>
        </p:cxnSp>
        <p:sp>
          <p:nvSpPr>
            <p:cNvPr id="118" name="Google Shape;118;p5"/>
            <p:cNvSpPr/>
            <p:nvPr/>
          </p:nvSpPr>
          <p:spPr>
            <a:xfrm>
              <a:off x="0" y="3291"/>
              <a:ext cx="8811831" cy="1122494"/>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9" name="Google Shape;119;p5"/>
            <p:cNvSpPr txBox="1"/>
            <p:nvPr/>
          </p:nvSpPr>
          <p:spPr>
            <a:xfrm>
              <a:off x="0" y="3291"/>
              <a:ext cx="8811831" cy="1122494"/>
            </a:xfrm>
            <a:prstGeom prst="rect">
              <a:avLst/>
            </a:prstGeom>
            <a:noFill/>
            <a:ln>
              <a:noFill/>
            </a:ln>
          </p:spPr>
          <p:txBody>
            <a:bodyPr anchorCtr="0" anchor="t" bIns="121900" lIns="121900" spcFirstLastPara="1" rIns="121900" wrap="square" tIns="121900">
              <a:noAutofit/>
            </a:bodyPr>
            <a:lstStyle/>
            <a:p>
              <a:pPr indent="0" lvl="0" marL="0" marR="0" rtl="0" algn="r">
                <a:lnSpc>
                  <a:spcPct val="90000"/>
                </a:lnSpc>
                <a:spcBef>
                  <a:spcPts val="0"/>
                </a:spcBef>
                <a:spcAft>
                  <a:spcPts val="0"/>
                </a:spcAft>
                <a:buClr>
                  <a:schemeClr val="dk1"/>
                </a:buClr>
                <a:buSzPts val="3200"/>
                <a:buFont typeface="Calibri"/>
                <a:buNone/>
              </a:pPr>
              <a:r>
                <a:rPr lang="ar-EG" sz="3200">
                  <a:solidFill>
                    <a:schemeClr val="dk1"/>
                  </a:solidFill>
                  <a:latin typeface="Calibri"/>
                  <a:ea typeface="Calibri"/>
                  <a:cs typeface="Calibri"/>
                  <a:sym typeface="Calibri"/>
                </a:rPr>
                <a:t>إمكانية وصول وسهولة تعامل المشتكيين مع كل من هيئة التفتيش وخدمة حل النزاعات.</a:t>
              </a:r>
              <a:endParaRPr sz="3200">
                <a:solidFill>
                  <a:schemeClr val="dk1"/>
                </a:solidFill>
                <a:latin typeface="Calibri"/>
                <a:ea typeface="Calibri"/>
                <a:cs typeface="Calibri"/>
                <a:sym typeface="Calibri"/>
              </a:endParaRPr>
            </a:p>
          </p:txBody>
        </p:sp>
        <p:cxnSp>
          <p:nvCxnSpPr>
            <p:cNvPr id="120" name="Google Shape;120;p5"/>
            <p:cNvCxnSpPr/>
            <p:nvPr/>
          </p:nvCxnSpPr>
          <p:spPr>
            <a:xfrm>
              <a:off x="0" y="1125786"/>
              <a:ext cx="8811831" cy="0"/>
            </a:xfrm>
            <a:prstGeom prst="straightConnector1">
              <a:avLst/>
            </a:prstGeom>
            <a:gradFill>
              <a:gsLst>
                <a:gs pos="0">
                  <a:srgbClr val="DF8763"/>
                </a:gs>
                <a:gs pos="50000">
                  <a:srgbClr val="E27542"/>
                </a:gs>
                <a:gs pos="100000">
                  <a:srgbClr val="CF6432"/>
                </a:gs>
              </a:gsLst>
              <a:lin ang="5400000" scaled="0"/>
            </a:gradFill>
            <a:ln cap="flat" cmpd="sng" w="9525">
              <a:solidFill>
                <a:srgbClr val="DB784A"/>
              </a:solidFill>
              <a:prstDash val="solid"/>
              <a:miter lim="800000"/>
              <a:headEnd len="sm" w="sm" type="none"/>
              <a:tailEnd len="sm" w="sm" type="none"/>
            </a:ln>
          </p:spPr>
        </p:cxnSp>
        <p:sp>
          <p:nvSpPr>
            <p:cNvPr id="121" name="Google Shape;121;p5"/>
            <p:cNvSpPr/>
            <p:nvPr/>
          </p:nvSpPr>
          <p:spPr>
            <a:xfrm>
              <a:off x="0" y="1125786"/>
              <a:ext cx="8811831" cy="1122494"/>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2" name="Google Shape;122;p5"/>
            <p:cNvSpPr txBox="1"/>
            <p:nvPr/>
          </p:nvSpPr>
          <p:spPr>
            <a:xfrm>
              <a:off x="0" y="1125786"/>
              <a:ext cx="8811831" cy="1122494"/>
            </a:xfrm>
            <a:prstGeom prst="rect">
              <a:avLst/>
            </a:prstGeom>
            <a:noFill/>
            <a:ln>
              <a:noFill/>
            </a:ln>
          </p:spPr>
          <p:txBody>
            <a:bodyPr anchorCtr="0" anchor="t" bIns="121900" lIns="121900" spcFirstLastPara="1" rIns="121900" wrap="square" tIns="121900">
              <a:noAutofit/>
            </a:bodyPr>
            <a:lstStyle/>
            <a:p>
              <a:pPr indent="0" lvl="0" marL="0" marR="0" rtl="0" algn="r">
                <a:lnSpc>
                  <a:spcPct val="90000"/>
                </a:lnSpc>
                <a:spcBef>
                  <a:spcPts val="0"/>
                </a:spcBef>
                <a:spcAft>
                  <a:spcPts val="0"/>
                </a:spcAft>
                <a:buClr>
                  <a:schemeClr val="dk1"/>
                </a:buClr>
                <a:buSzPts val="3200"/>
                <a:buFont typeface="Calibri"/>
                <a:buNone/>
              </a:pPr>
              <a:r>
                <a:rPr lang="ar-EG" sz="3200">
                  <a:solidFill>
                    <a:schemeClr val="dk1"/>
                  </a:solidFill>
                  <a:latin typeface="Calibri"/>
                  <a:ea typeface="Calibri"/>
                  <a:cs typeface="Calibri"/>
                  <a:sym typeface="Calibri"/>
                </a:rPr>
                <a:t>تقييم لعمل خدمة حل النزاعات.</a:t>
              </a:r>
              <a:endParaRPr sz="3200">
                <a:solidFill>
                  <a:schemeClr val="dk1"/>
                </a:solidFill>
                <a:latin typeface="Calibri"/>
                <a:ea typeface="Calibri"/>
                <a:cs typeface="Calibri"/>
                <a:sym typeface="Calibri"/>
              </a:endParaRPr>
            </a:p>
          </p:txBody>
        </p:sp>
        <p:cxnSp>
          <p:nvCxnSpPr>
            <p:cNvPr id="123" name="Google Shape;123;p5"/>
            <p:cNvCxnSpPr/>
            <p:nvPr/>
          </p:nvCxnSpPr>
          <p:spPr>
            <a:xfrm>
              <a:off x="0" y="2248280"/>
              <a:ext cx="8811831" cy="0"/>
            </a:xfrm>
            <a:prstGeom prst="straightConnector1">
              <a:avLst/>
            </a:prstGeom>
            <a:gradFill>
              <a:gsLst>
                <a:gs pos="0">
                  <a:srgbClr val="D08A76"/>
                </a:gs>
                <a:gs pos="50000">
                  <a:srgbClr val="CF795D"/>
                </a:gs>
                <a:gs pos="100000">
                  <a:srgbClr val="BD674B"/>
                </a:gs>
              </a:gsLst>
              <a:lin ang="5400000" scaled="0"/>
            </a:gradFill>
            <a:ln cap="flat" cmpd="sng" w="9525">
              <a:solidFill>
                <a:srgbClr val="CB7C63"/>
              </a:solidFill>
              <a:prstDash val="solid"/>
              <a:miter lim="800000"/>
              <a:headEnd len="sm" w="sm" type="none"/>
              <a:tailEnd len="sm" w="sm" type="none"/>
            </a:ln>
          </p:spPr>
        </p:cxnSp>
        <p:sp>
          <p:nvSpPr>
            <p:cNvPr id="124" name="Google Shape;124;p5"/>
            <p:cNvSpPr/>
            <p:nvPr/>
          </p:nvSpPr>
          <p:spPr>
            <a:xfrm>
              <a:off x="0" y="2248280"/>
              <a:ext cx="8811831" cy="1122494"/>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5" name="Google Shape;125;p5"/>
            <p:cNvSpPr txBox="1"/>
            <p:nvPr/>
          </p:nvSpPr>
          <p:spPr>
            <a:xfrm>
              <a:off x="0" y="2248280"/>
              <a:ext cx="8811831" cy="1122494"/>
            </a:xfrm>
            <a:prstGeom prst="rect">
              <a:avLst/>
            </a:prstGeom>
            <a:noFill/>
            <a:ln>
              <a:noFill/>
            </a:ln>
          </p:spPr>
          <p:txBody>
            <a:bodyPr anchorCtr="0" anchor="t" bIns="121900" lIns="121900" spcFirstLastPara="1" rIns="121900" wrap="square" tIns="121900">
              <a:noAutofit/>
            </a:bodyPr>
            <a:lstStyle/>
            <a:p>
              <a:pPr indent="0" lvl="0" marL="0" marR="0" rtl="0" algn="r">
                <a:lnSpc>
                  <a:spcPct val="90000"/>
                </a:lnSpc>
                <a:spcBef>
                  <a:spcPts val="0"/>
                </a:spcBef>
                <a:spcAft>
                  <a:spcPts val="0"/>
                </a:spcAft>
                <a:buClr>
                  <a:schemeClr val="dk1"/>
                </a:buClr>
                <a:buSzPts val="3200"/>
                <a:buFont typeface="Calibri"/>
                <a:buNone/>
              </a:pPr>
              <a:r>
                <a:rPr lang="ar-EG" sz="3200">
                  <a:solidFill>
                    <a:schemeClr val="dk1"/>
                  </a:solidFill>
                  <a:latin typeface="Calibri"/>
                  <a:ea typeface="Calibri"/>
                  <a:cs typeface="Calibri"/>
                  <a:sym typeface="Calibri"/>
                </a:rPr>
                <a:t>تفويض هيئة التحقيق بمهمة التحقق من تنفيذ الإدارة لخطة العمل التي وضعتها للتعامل مع نتائج التحقيق في الشكاوى.</a:t>
              </a:r>
              <a:endParaRPr sz="3200">
                <a:solidFill>
                  <a:schemeClr val="dk1"/>
                </a:solidFill>
                <a:latin typeface="Calibri"/>
                <a:ea typeface="Calibri"/>
                <a:cs typeface="Calibri"/>
                <a:sym typeface="Calibri"/>
              </a:endParaRPr>
            </a:p>
          </p:txBody>
        </p:sp>
        <p:cxnSp>
          <p:nvCxnSpPr>
            <p:cNvPr id="126" name="Google Shape;126;p5"/>
            <p:cNvCxnSpPr/>
            <p:nvPr/>
          </p:nvCxnSpPr>
          <p:spPr>
            <a:xfrm>
              <a:off x="0" y="3370775"/>
              <a:ext cx="8811831" cy="0"/>
            </a:xfrm>
            <a:prstGeom prst="straightConnector1">
              <a:avLst/>
            </a:prstGeom>
            <a:gradFill>
              <a:gsLst>
                <a:gs pos="0">
                  <a:srgbClr val="C39289"/>
                </a:gs>
                <a:gs pos="50000">
                  <a:srgbClr val="BF8275"/>
                </a:gs>
                <a:gs pos="100000">
                  <a:srgbClr val="AB7064"/>
                </a:gs>
              </a:gsLst>
              <a:lin ang="5400000" scaled="0"/>
            </a:gradFill>
            <a:ln cap="flat" cmpd="sng" w="9525">
              <a:solidFill>
                <a:srgbClr val="BC857A"/>
              </a:solidFill>
              <a:prstDash val="solid"/>
              <a:miter lim="800000"/>
              <a:headEnd len="sm" w="sm" type="none"/>
              <a:tailEnd len="sm" w="sm" type="none"/>
            </a:ln>
          </p:spPr>
        </p:cxnSp>
        <p:sp>
          <p:nvSpPr>
            <p:cNvPr id="127" name="Google Shape;127;p5"/>
            <p:cNvSpPr/>
            <p:nvPr/>
          </p:nvSpPr>
          <p:spPr>
            <a:xfrm>
              <a:off x="0" y="3370775"/>
              <a:ext cx="8811831" cy="1122494"/>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8" name="Google Shape;128;p5"/>
            <p:cNvSpPr txBox="1"/>
            <p:nvPr/>
          </p:nvSpPr>
          <p:spPr>
            <a:xfrm>
              <a:off x="0" y="3370775"/>
              <a:ext cx="8811831" cy="1122494"/>
            </a:xfrm>
            <a:prstGeom prst="rect">
              <a:avLst/>
            </a:prstGeom>
            <a:noFill/>
            <a:ln>
              <a:noFill/>
            </a:ln>
          </p:spPr>
          <p:txBody>
            <a:bodyPr anchorCtr="0" anchor="t" bIns="121900" lIns="121900" spcFirstLastPara="1" rIns="121900" wrap="square" tIns="121900">
              <a:noAutofit/>
            </a:bodyPr>
            <a:lstStyle/>
            <a:p>
              <a:pPr indent="0" lvl="0" marL="0" marR="0" rtl="0" algn="r">
                <a:lnSpc>
                  <a:spcPct val="90000"/>
                </a:lnSpc>
                <a:spcBef>
                  <a:spcPts val="0"/>
                </a:spcBef>
                <a:spcAft>
                  <a:spcPts val="0"/>
                </a:spcAft>
                <a:buClr>
                  <a:schemeClr val="dk1"/>
                </a:buClr>
                <a:buSzPts val="3200"/>
                <a:buFont typeface="Calibri"/>
                <a:buNone/>
              </a:pPr>
              <a:r>
                <a:rPr lang="ar-EG" sz="3200">
                  <a:solidFill>
                    <a:schemeClr val="dk1"/>
                  </a:solidFill>
                  <a:latin typeface="Calibri"/>
                  <a:ea typeface="Calibri"/>
                  <a:cs typeface="Calibri"/>
                  <a:sym typeface="Calibri"/>
                </a:rPr>
                <a:t>الهيكل التنظيمي واستقلالية هيئة التفتيش.</a:t>
              </a:r>
              <a:endParaRPr sz="3200">
                <a:solidFill>
                  <a:schemeClr val="dk1"/>
                </a:solidFill>
                <a:latin typeface="Calibri"/>
                <a:ea typeface="Calibri"/>
                <a:cs typeface="Calibri"/>
                <a:sym typeface="Calibri"/>
              </a:endParaRPr>
            </a:p>
          </p:txBody>
        </p:sp>
        <p:cxnSp>
          <p:nvCxnSpPr>
            <p:cNvPr id="129" name="Google Shape;129;p5"/>
            <p:cNvCxnSpPr/>
            <p:nvPr/>
          </p:nvCxnSpPr>
          <p:spPr>
            <a:xfrm>
              <a:off x="0" y="4493270"/>
              <a:ext cx="8811831" cy="0"/>
            </a:xfrm>
            <a:prstGeom prst="straightConnector1">
              <a:avLst/>
            </a:prstGeom>
            <a:gradFill>
              <a:gsLst>
                <a:gs pos="0">
                  <a:srgbClr val="B79E9B"/>
                </a:gs>
                <a:gs pos="50000">
                  <a:srgbClr val="B0918E"/>
                </a:gs>
                <a:gs pos="100000">
                  <a:srgbClr val="9D7E7B"/>
                </a:gs>
              </a:gsLst>
              <a:lin ang="5400000" scaled="0"/>
            </a:gradFill>
            <a:ln cap="flat" cmpd="sng" w="9525">
              <a:solidFill>
                <a:srgbClr val="AF9390"/>
              </a:solidFill>
              <a:prstDash val="solid"/>
              <a:miter lim="800000"/>
              <a:headEnd len="sm" w="sm" type="none"/>
              <a:tailEnd len="sm" w="sm" type="none"/>
            </a:ln>
          </p:spPr>
        </p:cxnSp>
        <p:sp>
          <p:nvSpPr>
            <p:cNvPr id="130" name="Google Shape;130;p5"/>
            <p:cNvSpPr/>
            <p:nvPr/>
          </p:nvSpPr>
          <p:spPr>
            <a:xfrm>
              <a:off x="0" y="4493270"/>
              <a:ext cx="8811831" cy="1122494"/>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1" name="Google Shape;131;p5"/>
            <p:cNvSpPr txBox="1"/>
            <p:nvPr/>
          </p:nvSpPr>
          <p:spPr>
            <a:xfrm>
              <a:off x="0" y="4493270"/>
              <a:ext cx="8811831" cy="1122494"/>
            </a:xfrm>
            <a:prstGeom prst="rect">
              <a:avLst/>
            </a:prstGeom>
            <a:noFill/>
            <a:ln>
              <a:noFill/>
            </a:ln>
          </p:spPr>
          <p:txBody>
            <a:bodyPr anchorCtr="0" anchor="t" bIns="121900" lIns="121900" spcFirstLastPara="1" rIns="121900" wrap="square" tIns="121900">
              <a:noAutofit/>
            </a:bodyPr>
            <a:lstStyle/>
            <a:p>
              <a:pPr indent="0" lvl="0" marL="0" marR="0" rtl="0" algn="r">
                <a:lnSpc>
                  <a:spcPct val="90000"/>
                </a:lnSpc>
                <a:spcBef>
                  <a:spcPts val="0"/>
                </a:spcBef>
                <a:spcAft>
                  <a:spcPts val="0"/>
                </a:spcAft>
                <a:buClr>
                  <a:schemeClr val="dk1"/>
                </a:buClr>
                <a:buSzPts val="3200"/>
                <a:buFont typeface="Calibri"/>
                <a:buNone/>
              </a:pPr>
              <a:r>
                <a:rPr lang="ar-EG" sz="3200">
                  <a:solidFill>
                    <a:schemeClr val="dk1"/>
                  </a:solidFill>
                  <a:latin typeface="Calibri"/>
                  <a:ea typeface="Calibri"/>
                  <a:cs typeface="Calibri"/>
                  <a:sym typeface="Calibri"/>
                </a:rPr>
                <a:t> التواصل والتوعية.</a:t>
              </a:r>
              <a:endParaRPr sz="3200">
                <a:solidFill>
                  <a:schemeClr val="dk1"/>
                </a:solidFill>
                <a:latin typeface="Calibri"/>
                <a:ea typeface="Calibri"/>
                <a:cs typeface="Calibri"/>
                <a:sym typeface="Calibri"/>
              </a:endParaRPr>
            </a:p>
          </p:txBody>
        </p:sp>
        <p:cxnSp>
          <p:nvCxnSpPr>
            <p:cNvPr id="132" name="Google Shape;132;p5"/>
            <p:cNvCxnSpPr/>
            <p:nvPr/>
          </p:nvCxnSpPr>
          <p:spPr>
            <a:xfrm>
              <a:off x="0" y="5615764"/>
              <a:ext cx="8811831" cy="0"/>
            </a:xfrm>
            <a:prstGeom prst="straightConnector1">
              <a:avLst/>
            </a:prstGeom>
            <a:gradFill>
              <a:gsLst>
                <a:gs pos="0">
                  <a:srgbClr val="AEAEAE"/>
                </a:gs>
                <a:gs pos="50000">
                  <a:srgbClr val="A4A4A4"/>
                </a:gs>
                <a:gs pos="100000">
                  <a:srgbClr val="909090"/>
                </a:gs>
              </a:gsLst>
              <a:lin ang="5400000" scaled="0"/>
            </a:gradFill>
            <a:ln cap="flat" cmpd="sng" w="9525">
              <a:solidFill>
                <a:srgbClr val="A4A4A4"/>
              </a:solidFill>
              <a:prstDash val="solid"/>
              <a:miter lim="800000"/>
              <a:headEnd len="sm" w="sm" type="none"/>
              <a:tailEnd len="sm" w="sm" type="none"/>
            </a:ln>
          </p:spPr>
        </p:cxnSp>
        <p:sp>
          <p:nvSpPr>
            <p:cNvPr id="133" name="Google Shape;133;p5"/>
            <p:cNvSpPr/>
            <p:nvPr/>
          </p:nvSpPr>
          <p:spPr>
            <a:xfrm>
              <a:off x="0" y="5615764"/>
              <a:ext cx="8811831" cy="1122494"/>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4" name="Google Shape;134;p5"/>
            <p:cNvSpPr txBox="1"/>
            <p:nvPr/>
          </p:nvSpPr>
          <p:spPr>
            <a:xfrm>
              <a:off x="0" y="5615764"/>
              <a:ext cx="8811831" cy="1122494"/>
            </a:xfrm>
            <a:prstGeom prst="rect">
              <a:avLst/>
            </a:prstGeom>
            <a:noFill/>
            <a:ln>
              <a:noFill/>
            </a:ln>
          </p:spPr>
          <p:txBody>
            <a:bodyPr anchorCtr="0" anchor="t" bIns="121900" lIns="121900" spcFirstLastPara="1" rIns="121900" wrap="square" tIns="121900">
              <a:noAutofit/>
            </a:bodyPr>
            <a:lstStyle/>
            <a:p>
              <a:pPr indent="0" lvl="0" marL="0" marR="0" rtl="0" algn="r">
                <a:lnSpc>
                  <a:spcPct val="90000"/>
                </a:lnSpc>
                <a:spcBef>
                  <a:spcPts val="0"/>
                </a:spcBef>
                <a:spcAft>
                  <a:spcPts val="0"/>
                </a:spcAft>
                <a:buClr>
                  <a:schemeClr val="dk1"/>
                </a:buClr>
                <a:buSzPts val="3200"/>
                <a:buFont typeface="Calibri"/>
                <a:buNone/>
              </a:pPr>
              <a:r>
                <a:rPr lang="ar-EG" sz="3200">
                  <a:solidFill>
                    <a:schemeClr val="dk1"/>
                  </a:solidFill>
                  <a:latin typeface="Calibri"/>
                  <a:ea typeface="Calibri"/>
                  <a:cs typeface="Calibri"/>
                  <a:sym typeface="Calibri"/>
                </a:rPr>
                <a:t>تضارب المصالح.</a:t>
              </a:r>
              <a:endParaRPr sz="3200">
                <a:solidFill>
                  <a:schemeClr val="dk1"/>
                </a:solidFill>
                <a:latin typeface="Calibri"/>
                <a:ea typeface="Calibri"/>
                <a:cs typeface="Calibri"/>
                <a:sym typeface="Calibri"/>
              </a:endParaRPr>
            </a:p>
          </p:txBody>
        </p:sp>
      </p:grpSp>
      <p:sp>
        <p:nvSpPr>
          <p:cNvPr id="135" name="Google Shape;135;p5"/>
          <p:cNvSpPr txBox="1"/>
          <p:nvPr>
            <p:ph idx="12" type="sldNum"/>
          </p:nvPr>
        </p:nvSpPr>
        <p:spPr>
          <a:xfrm>
            <a:off x="11155472" y="6417550"/>
            <a:ext cx="779767"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ar-EG" sz="1200">
                <a:solidFill>
                  <a:schemeClr val="dk1"/>
                </a:solidFill>
              </a:rPr>
              <a:t>‹#›</a:t>
            </a:fld>
            <a:endParaRPr sz="1200">
              <a:solidFill>
                <a:schemeClr val="dk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FFFFFF"/>
            </a:gs>
            <a:gs pos="100000">
              <a:srgbClr val="DFDDDD"/>
            </a:gs>
          </a:gsLst>
          <a:path path="circle">
            <a:fillToRect b="100%" r="100%"/>
          </a:path>
          <a:tileRect l="-100%" t="-100%"/>
        </a:gradFill>
      </p:bgPr>
    </p:bg>
    <p:spTree>
      <p:nvGrpSpPr>
        <p:cNvPr id="139" name="Shape 139"/>
        <p:cNvGrpSpPr/>
        <p:nvPr/>
      </p:nvGrpSpPr>
      <p:grpSpPr>
        <a:xfrm>
          <a:off x="0" y="0"/>
          <a:ext cx="0" cy="0"/>
          <a:chOff x="0" y="0"/>
          <a:chExt cx="0" cy="0"/>
        </a:xfrm>
      </p:grpSpPr>
      <p:sp>
        <p:nvSpPr>
          <p:cNvPr id="140" name="Google Shape;140;p6"/>
          <p:cNvSpPr txBox="1"/>
          <p:nvPr>
            <p:ph type="title"/>
          </p:nvPr>
        </p:nvSpPr>
        <p:spPr>
          <a:xfrm>
            <a:off x="0" y="-164494"/>
            <a:ext cx="12191999" cy="1727199"/>
          </a:xfrm>
          <a:prstGeom prst="rect">
            <a:avLst/>
          </a:prstGeom>
          <a:solidFill>
            <a:schemeClr val="accent1"/>
          </a:solid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Clr>
                <a:schemeClr val="lt1"/>
              </a:buClr>
              <a:buSzPts val="2400"/>
              <a:buFont typeface="Calibri"/>
              <a:buNone/>
            </a:pPr>
            <a:br>
              <a:rPr b="1" lang="ar-EG" sz="2400">
                <a:solidFill>
                  <a:schemeClr val="lt1"/>
                </a:solidFill>
              </a:rPr>
            </a:br>
            <a:r>
              <a:rPr b="1" lang="ar-EG" sz="2400">
                <a:solidFill>
                  <a:schemeClr val="lt1"/>
                </a:solidFill>
              </a:rPr>
              <a:t> هل هيئة التفتيش وخدمة حل النزاعات متاحتين بسهولة للمشتكين؟</a:t>
            </a:r>
            <a:br>
              <a:rPr b="1" lang="ar-EG" sz="2400">
                <a:solidFill>
                  <a:schemeClr val="lt1"/>
                </a:solidFill>
              </a:rPr>
            </a:br>
            <a:endParaRPr b="1" i="1" sz="2400">
              <a:solidFill>
                <a:srgbClr val="F4B081"/>
              </a:solidFill>
            </a:endParaRPr>
          </a:p>
        </p:txBody>
      </p:sp>
      <p:sp>
        <p:nvSpPr>
          <p:cNvPr id="141" name="Google Shape;141;p6"/>
          <p:cNvSpPr txBox="1"/>
          <p:nvPr>
            <p:ph idx="1" type="body"/>
          </p:nvPr>
        </p:nvSpPr>
        <p:spPr>
          <a:xfrm>
            <a:off x="1" y="1562705"/>
            <a:ext cx="12191998" cy="5323986"/>
          </a:xfrm>
          <a:prstGeom prst="rect">
            <a:avLst/>
          </a:prstGeom>
          <a:noFill/>
          <a:ln>
            <a:noFill/>
          </a:ln>
        </p:spPr>
        <p:txBody>
          <a:bodyPr anchorCtr="0" anchor="t" bIns="45700" lIns="91425" spcFirstLastPara="1" rIns="91425" wrap="square" tIns="45700">
            <a:noAutofit/>
          </a:bodyPr>
          <a:lstStyle/>
          <a:p>
            <a:pPr indent="0" lvl="0" marL="0" rtl="1" algn="r">
              <a:lnSpc>
                <a:spcPct val="170000"/>
              </a:lnSpc>
              <a:spcBef>
                <a:spcPts val="0"/>
              </a:spcBef>
              <a:spcAft>
                <a:spcPts val="0"/>
              </a:spcAft>
              <a:buClr>
                <a:schemeClr val="dk1"/>
              </a:buClr>
              <a:buSzPts val="1800"/>
              <a:buNone/>
            </a:pPr>
            <a:r>
              <a:rPr b="1" lang="ar-EG" sz="1800"/>
              <a:t>مخرجات:</a:t>
            </a:r>
            <a:endParaRPr/>
          </a:p>
          <a:p>
            <a:pPr indent="0" lvl="0" marL="0" rtl="1" algn="r">
              <a:lnSpc>
                <a:spcPct val="170000"/>
              </a:lnSpc>
              <a:spcBef>
                <a:spcPts val="1000"/>
              </a:spcBef>
              <a:spcAft>
                <a:spcPts val="0"/>
              </a:spcAft>
              <a:buClr>
                <a:schemeClr val="dk1"/>
              </a:buClr>
              <a:buSzPts val="1800"/>
              <a:buNone/>
            </a:pPr>
            <a:r>
              <a:rPr lang="ar-EG" sz="1800"/>
              <a:t>عدد الشكاوى التي تم </a:t>
            </a:r>
            <a:r>
              <a:rPr lang="ar-EG" sz="1800"/>
              <a:t>استقبالها</a:t>
            </a:r>
            <a:r>
              <a:rPr lang="ar-EG" sz="1800"/>
              <a:t> منخفض، فقط 8 .% من عدد المشروعات التي تم الموافقة عليها خلال العشر سنوات الماضية. </a:t>
            </a:r>
            <a:endParaRPr/>
          </a:p>
          <a:p>
            <a:pPr indent="0" lvl="0" marL="0" rtl="1" algn="r">
              <a:lnSpc>
                <a:spcPct val="170000"/>
              </a:lnSpc>
              <a:spcBef>
                <a:spcPts val="1000"/>
              </a:spcBef>
              <a:spcAft>
                <a:spcPts val="0"/>
              </a:spcAft>
              <a:buClr>
                <a:schemeClr val="dk1"/>
              </a:buClr>
              <a:buSzPts val="1800"/>
              <a:buNone/>
            </a:pPr>
            <a:r>
              <a:rPr lang="ar-EG" sz="1800"/>
              <a:t>معايير تسجيل</a:t>
            </a:r>
            <a:r>
              <a:rPr lang="ar-EG" sz="1800"/>
              <a:t> الشكوى كما هو منصوص عليها في سياسة </a:t>
            </a:r>
            <a:r>
              <a:rPr lang="ar-EG" sz="1800"/>
              <a:t>وإجراءات</a:t>
            </a:r>
            <a:r>
              <a:rPr lang="ar-EG" sz="1800"/>
              <a:t> عمل هيئة التفتيش  معقدة وصعب فهمها كما ان هناك لبس بين معايير تسجيل الشكوى ومعايير اتخاذ القرار </a:t>
            </a:r>
            <a:r>
              <a:rPr lang="ar-EG" sz="1800"/>
              <a:t>بأهلية</a:t>
            </a:r>
            <a:r>
              <a:rPr lang="ar-EG" sz="1800"/>
              <a:t> الشكوى.</a:t>
            </a:r>
            <a:endParaRPr/>
          </a:p>
          <a:p>
            <a:pPr indent="0" lvl="0" marL="0" rtl="1" algn="r">
              <a:lnSpc>
                <a:spcPct val="170000"/>
              </a:lnSpc>
              <a:spcBef>
                <a:spcPts val="1000"/>
              </a:spcBef>
              <a:spcAft>
                <a:spcPts val="0"/>
              </a:spcAft>
              <a:buClr>
                <a:schemeClr val="dk1"/>
              </a:buClr>
              <a:buSzPts val="1800"/>
              <a:buNone/>
            </a:pPr>
            <a:r>
              <a:rPr b="1" lang="ar-EG" sz="1800"/>
              <a:t>توصيات:</a:t>
            </a:r>
            <a:endParaRPr/>
          </a:p>
          <a:p>
            <a:pPr indent="-228600" lvl="0" marL="228600" rtl="1" algn="r">
              <a:lnSpc>
                <a:spcPct val="170000"/>
              </a:lnSpc>
              <a:spcBef>
                <a:spcPts val="1000"/>
              </a:spcBef>
              <a:spcAft>
                <a:spcPts val="0"/>
              </a:spcAft>
              <a:buClr>
                <a:schemeClr val="dk1"/>
              </a:buClr>
              <a:buSzPts val="1800"/>
              <a:buChar char="•"/>
            </a:pPr>
            <a:r>
              <a:rPr lang="ar-EG" sz="1800"/>
              <a:t> يجب مراجعة سياسة </a:t>
            </a:r>
            <a:r>
              <a:rPr lang="ar-EG" sz="1800"/>
              <a:t>وإجراءات</a:t>
            </a:r>
            <a:r>
              <a:rPr lang="ar-EG" sz="1800"/>
              <a:t> عمل هيئة التفتيش لوضع معايير واضحة ومبسطة لقبول وتسجيل الشكوى. فيكفي ان تتضمن الشكوى الضرر الذي وقع، او قد يقع، على المشتكين.</a:t>
            </a:r>
            <a:endParaRPr/>
          </a:p>
          <a:p>
            <a:pPr indent="-228600" lvl="0" marL="228600" rtl="1" algn="r">
              <a:lnSpc>
                <a:spcPct val="170000"/>
              </a:lnSpc>
              <a:spcBef>
                <a:spcPts val="1000"/>
              </a:spcBef>
              <a:spcAft>
                <a:spcPts val="0"/>
              </a:spcAft>
              <a:buClr>
                <a:schemeClr val="dk1"/>
              </a:buClr>
              <a:buSzPts val="1800"/>
              <a:buChar char="•"/>
            </a:pPr>
            <a:r>
              <a:rPr lang="ar-EG" sz="1800"/>
              <a:t>معايير اتخاذ القرار باهلية الشكوى للتحقيق فيها هي التي تتضمن قيام هيئة التفتيش بالبحث </a:t>
            </a:r>
            <a:r>
              <a:rPr lang="ar-EG" sz="1800"/>
              <a:t>إن</a:t>
            </a:r>
            <a:r>
              <a:rPr lang="ar-EG" sz="1800"/>
              <a:t> كان هناك اشتباه في أن عدم </a:t>
            </a:r>
            <a:r>
              <a:rPr lang="ar-EG" sz="1800"/>
              <a:t>الالتزام</a:t>
            </a:r>
            <a:r>
              <a:rPr lang="ar-EG" sz="1800"/>
              <a:t> بسياسات البنك هو ما </a:t>
            </a:r>
            <a:r>
              <a:rPr lang="ar-EG" sz="1800"/>
              <a:t>أدى</a:t>
            </a:r>
            <a:r>
              <a:rPr lang="ar-EG" sz="1800"/>
              <a:t> </a:t>
            </a:r>
            <a:r>
              <a:rPr lang="ar-EG" sz="1800"/>
              <a:t>إلى</a:t>
            </a:r>
            <a:r>
              <a:rPr lang="ar-EG" sz="1800"/>
              <a:t> وقوع الضرر موضوع الشكوى.  وبالتالي لا يجب </a:t>
            </a:r>
            <a:r>
              <a:rPr lang="ar-EG" sz="1800"/>
              <a:t>أن</a:t>
            </a:r>
            <a:r>
              <a:rPr lang="ar-EG" sz="1800"/>
              <a:t> يقع هذا </a:t>
            </a:r>
            <a:r>
              <a:rPr lang="ar-EG" sz="1800"/>
              <a:t>العبء</a:t>
            </a:r>
            <a:r>
              <a:rPr lang="ar-EG" sz="1800"/>
              <a:t> على المشتكين كمعيار لقبول وتسجيل الشكوى.</a:t>
            </a:r>
            <a:endParaRPr/>
          </a:p>
          <a:p>
            <a:pPr indent="-139700" lvl="0" marL="228600" rtl="1" algn="r">
              <a:lnSpc>
                <a:spcPct val="170000"/>
              </a:lnSpc>
              <a:spcBef>
                <a:spcPts val="1000"/>
              </a:spcBef>
              <a:spcAft>
                <a:spcPts val="0"/>
              </a:spcAft>
              <a:buClr>
                <a:schemeClr val="dk1"/>
              </a:buClr>
              <a:buSzPts val="1400"/>
              <a:buNone/>
            </a:pPr>
            <a:r>
              <a:t/>
            </a:r>
            <a:endParaRPr b="1" i="1" sz="1400"/>
          </a:p>
          <a:p>
            <a:pPr indent="0" lvl="0" marL="0" rtl="0" algn="l">
              <a:lnSpc>
                <a:spcPct val="90000"/>
              </a:lnSpc>
              <a:spcBef>
                <a:spcPts val="1000"/>
              </a:spcBef>
              <a:spcAft>
                <a:spcPts val="0"/>
              </a:spcAft>
              <a:buClr>
                <a:schemeClr val="dk1"/>
              </a:buClr>
              <a:buSzPts val="1400"/>
              <a:buNone/>
            </a:pPr>
            <a:r>
              <a:rPr lang="ar-EG" sz="1400"/>
              <a:t>. </a:t>
            </a:r>
            <a:endParaRPr b="1" i="1" sz="1400"/>
          </a:p>
        </p:txBody>
      </p:sp>
      <p:sp>
        <p:nvSpPr>
          <p:cNvPr id="142" name="Google Shape;142;p6"/>
          <p:cNvSpPr txBox="1"/>
          <p:nvPr>
            <p:ph idx="12" type="sldNum"/>
          </p:nvPr>
        </p:nvSpPr>
        <p:spPr>
          <a:xfrm>
            <a:off x="11226799" y="6391568"/>
            <a:ext cx="779767"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ar-EG" sz="1200">
                <a:solidFill>
                  <a:schemeClr val="dk1"/>
                </a:solidFill>
              </a:rPr>
              <a:t>‹#›</a:t>
            </a:fld>
            <a:endParaRPr sz="1200">
              <a:solidFill>
                <a:schemeClr val="dk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FFFFFF"/>
            </a:gs>
            <a:gs pos="100000">
              <a:srgbClr val="DFDDDD"/>
            </a:gs>
          </a:gsLst>
          <a:path path="circle">
            <a:fillToRect b="100%" r="100%"/>
          </a:path>
          <a:tileRect l="-100%" t="-100%"/>
        </a:gradFill>
      </p:bgPr>
    </p:bg>
    <p:spTree>
      <p:nvGrpSpPr>
        <p:cNvPr id="147" name="Shape 147"/>
        <p:cNvGrpSpPr/>
        <p:nvPr/>
      </p:nvGrpSpPr>
      <p:grpSpPr>
        <a:xfrm>
          <a:off x="0" y="0"/>
          <a:ext cx="0" cy="0"/>
          <a:chOff x="0" y="0"/>
          <a:chExt cx="0" cy="0"/>
        </a:xfrm>
      </p:grpSpPr>
      <p:sp>
        <p:nvSpPr>
          <p:cNvPr id="148" name="Google Shape;148;p7"/>
          <p:cNvSpPr txBox="1"/>
          <p:nvPr>
            <p:ph type="title"/>
          </p:nvPr>
        </p:nvSpPr>
        <p:spPr>
          <a:xfrm>
            <a:off x="0" y="0"/>
            <a:ext cx="3012216" cy="7000724"/>
          </a:xfrm>
          <a:prstGeom prst="rect">
            <a:avLst/>
          </a:prstGeom>
          <a:solidFill>
            <a:schemeClr val="accent1"/>
          </a:solid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lt1"/>
              </a:buClr>
              <a:buSzPts val="2800"/>
              <a:buFont typeface="Calibri"/>
              <a:buNone/>
            </a:pPr>
            <a:r>
              <a:rPr b="1" lang="ar-EG" sz="2800">
                <a:solidFill>
                  <a:schemeClr val="lt1"/>
                </a:solidFill>
              </a:rPr>
              <a:t>هيئة </a:t>
            </a:r>
            <a:r>
              <a:rPr b="1" lang="ar-EG" sz="2800">
                <a:solidFill>
                  <a:schemeClr val="lt1"/>
                </a:solidFill>
              </a:rPr>
              <a:t>التفتيش</a:t>
            </a:r>
            <a:r>
              <a:rPr b="1" lang="ar-EG" sz="2800">
                <a:solidFill>
                  <a:schemeClr val="lt1"/>
                </a:solidFill>
              </a:rPr>
              <a:t> يجب ان يكون لها الحق في البحث في اهلية التحقيق في بعض المشروعات بدون ان تكون هناك شكوى مقدمة من المتضررين</a:t>
            </a:r>
            <a:endParaRPr b="1" sz="2800">
              <a:solidFill>
                <a:schemeClr val="lt1"/>
              </a:solidFill>
            </a:endParaRPr>
          </a:p>
        </p:txBody>
      </p:sp>
      <p:sp>
        <p:nvSpPr>
          <p:cNvPr id="149" name="Google Shape;149;p7"/>
          <p:cNvSpPr txBox="1"/>
          <p:nvPr>
            <p:ph idx="1" type="body"/>
          </p:nvPr>
        </p:nvSpPr>
        <p:spPr>
          <a:xfrm>
            <a:off x="3012216" y="0"/>
            <a:ext cx="8492396" cy="7058781"/>
          </a:xfrm>
          <a:prstGeom prst="rect">
            <a:avLst/>
          </a:prstGeom>
          <a:noFill/>
          <a:ln>
            <a:noFill/>
          </a:ln>
        </p:spPr>
        <p:txBody>
          <a:bodyPr anchorCtr="0" anchor="t" bIns="45700" lIns="91425" spcFirstLastPara="1" rIns="91425" wrap="square" tIns="45700">
            <a:normAutofit/>
          </a:bodyPr>
          <a:lstStyle/>
          <a:p>
            <a:pPr indent="0" lvl="0" marL="0" rtl="1" algn="r">
              <a:lnSpc>
                <a:spcPct val="90000"/>
              </a:lnSpc>
              <a:spcBef>
                <a:spcPts val="0"/>
              </a:spcBef>
              <a:spcAft>
                <a:spcPts val="0"/>
              </a:spcAft>
              <a:buClr>
                <a:schemeClr val="dk1"/>
              </a:buClr>
              <a:buSzPts val="2400"/>
              <a:buNone/>
            </a:pPr>
            <a:r>
              <a:t/>
            </a:r>
            <a:endParaRPr sz="2400"/>
          </a:p>
          <a:p>
            <a:pPr indent="0" lvl="0" marL="0" rtl="1" algn="r">
              <a:lnSpc>
                <a:spcPct val="90000"/>
              </a:lnSpc>
              <a:spcBef>
                <a:spcPts val="1000"/>
              </a:spcBef>
              <a:spcAft>
                <a:spcPts val="0"/>
              </a:spcAft>
              <a:buClr>
                <a:schemeClr val="dk1"/>
              </a:buClr>
              <a:buSzPts val="3200"/>
              <a:buNone/>
            </a:pPr>
            <a:r>
              <a:rPr lang="ar-EG" sz="3200"/>
              <a:t>في كثير من الأحيان لا يرغب المتضررون </a:t>
            </a:r>
            <a:r>
              <a:rPr lang="ar-EG" sz="3200"/>
              <a:t>أن</a:t>
            </a:r>
            <a:r>
              <a:rPr lang="ar-EG" sz="3200"/>
              <a:t> يقدموا شكوى. لهذا يجب ان يكون لدى هيئة التفتيش الحق في البحث في اهلية بعض المشروعات للتحقيق فيها بدون ان تكون هناك شكوى مقدمة من المتضررين في الحالات التالية:</a:t>
            </a:r>
            <a:endParaRPr/>
          </a:p>
          <a:p>
            <a:pPr indent="0" lvl="0" marL="0" rtl="1" algn="r">
              <a:lnSpc>
                <a:spcPct val="90000"/>
              </a:lnSpc>
              <a:spcBef>
                <a:spcPts val="1000"/>
              </a:spcBef>
              <a:spcAft>
                <a:spcPts val="0"/>
              </a:spcAft>
              <a:buClr>
                <a:schemeClr val="dk1"/>
              </a:buClr>
              <a:buSzPts val="3200"/>
              <a:buNone/>
            </a:pPr>
            <a:r>
              <a:t/>
            </a:r>
            <a:endParaRPr sz="3200"/>
          </a:p>
          <a:p>
            <a:pPr indent="-228600" lvl="0" marL="228600" rtl="1" algn="r">
              <a:lnSpc>
                <a:spcPct val="90000"/>
              </a:lnSpc>
              <a:spcBef>
                <a:spcPts val="1000"/>
              </a:spcBef>
              <a:spcAft>
                <a:spcPts val="0"/>
              </a:spcAft>
              <a:buClr>
                <a:schemeClr val="dk1"/>
              </a:buClr>
              <a:buSzPts val="3200"/>
              <a:buChar char="•"/>
            </a:pPr>
            <a:r>
              <a:rPr lang="ar-EG" sz="3200"/>
              <a:t>هناك مخاوف من </a:t>
            </a:r>
            <a:r>
              <a:rPr lang="ar-EG" sz="3200"/>
              <a:t>أن</a:t>
            </a:r>
            <a:r>
              <a:rPr lang="ar-EG" sz="3200"/>
              <a:t> تكون هناك </a:t>
            </a:r>
            <a:r>
              <a:rPr lang="ar-EG" sz="3200"/>
              <a:t>أضرار</a:t>
            </a:r>
            <a:r>
              <a:rPr lang="ar-EG" sz="3200"/>
              <a:t> جسيمة قد وقعت رغم عدم وجود شكوى رسمية بذلك.</a:t>
            </a:r>
            <a:endParaRPr/>
          </a:p>
          <a:p>
            <a:pPr indent="-228600" lvl="0" marL="228600" rtl="1" algn="r">
              <a:lnSpc>
                <a:spcPct val="90000"/>
              </a:lnSpc>
              <a:spcBef>
                <a:spcPts val="1000"/>
              </a:spcBef>
              <a:spcAft>
                <a:spcPts val="0"/>
              </a:spcAft>
              <a:buClr>
                <a:schemeClr val="dk1"/>
              </a:buClr>
              <a:buSzPts val="3200"/>
              <a:buChar char="•"/>
            </a:pPr>
            <a:r>
              <a:rPr lang="ar-EG" sz="3200"/>
              <a:t>الخوف من </a:t>
            </a:r>
            <a:r>
              <a:rPr lang="ar-EG" sz="3200"/>
              <a:t>الأعمال</a:t>
            </a:r>
            <a:r>
              <a:rPr lang="ar-EG" sz="3200"/>
              <a:t> الإنتقامية في حالة تقديم شكوى يكون هو السبب في عدم رغبة المتضررين من المشروع في تقديم الشكوى.</a:t>
            </a:r>
            <a:endParaRPr/>
          </a:p>
          <a:p>
            <a:pPr indent="-228600" lvl="0" marL="228600" rtl="1" algn="r">
              <a:lnSpc>
                <a:spcPct val="90000"/>
              </a:lnSpc>
              <a:spcBef>
                <a:spcPts val="1000"/>
              </a:spcBef>
              <a:spcAft>
                <a:spcPts val="0"/>
              </a:spcAft>
              <a:buClr>
                <a:schemeClr val="dk1"/>
              </a:buClr>
              <a:buSzPts val="3200"/>
              <a:buChar char="•"/>
            </a:pPr>
            <a:r>
              <a:rPr lang="ar-EG" sz="3200"/>
              <a:t>عندما يكون النظر في كيفية تنفيذ، او عدم </a:t>
            </a:r>
            <a:r>
              <a:rPr lang="ar-EG" sz="3200"/>
              <a:t>الالتزام</a:t>
            </a:r>
            <a:r>
              <a:rPr lang="ar-EG" sz="3200"/>
              <a:t> بتنفيذ، بعض المعايير المناخية والإجتماعية ضرورياً للبنك الدولي للنظر في إجراء تعديلات في المعايير او </a:t>
            </a:r>
            <a:r>
              <a:rPr lang="ar-EG" sz="3200"/>
              <a:t>إجراءات</a:t>
            </a:r>
            <a:r>
              <a:rPr lang="ar-EG" sz="3200"/>
              <a:t> تنفيذها.</a:t>
            </a:r>
            <a:endParaRPr/>
          </a:p>
        </p:txBody>
      </p:sp>
      <p:sp>
        <p:nvSpPr>
          <p:cNvPr id="150" name="Google Shape;150;p7"/>
          <p:cNvSpPr txBox="1"/>
          <p:nvPr>
            <p:ph idx="12" type="sldNum"/>
          </p:nvPr>
        </p:nvSpPr>
        <p:spPr>
          <a:xfrm>
            <a:off x="11270436" y="6341089"/>
            <a:ext cx="779767"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ar-EG" sz="1200">
                <a:solidFill>
                  <a:schemeClr val="dk1"/>
                </a:solidFill>
              </a:rPr>
              <a:t>‹#›</a:t>
            </a:fld>
            <a:endParaRPr sz="1200">
              <a:solidFill>
                <a:schemeClr val="dk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154" name="Shape 154"/>
        <p:cNvGrpSpPr/>
        <p:nvPr/>
      </p:nvGrpSpPr>
      <p:grpSpPr>
        <a:xfrm>
          <a:off x="0" y="0"/>
          <a:ext cx="0" cy="0"/>
          <a:chOff x="0" y="0"/>
          <a:chExt cx="0" cy="0"/>
        </a:xfrm>
      </p:grpSpPr>
      <p:sp>
        <p:nvSpPr>
          <p:cNvPr id="155" name="Google Shape;155;p8"/>
          <p:cNvSpPr txBox="1"/>
          <p:nvPr>
            <p:ph type="title"/>
          </p:nvPr>
        </p:nvSpPr>
        <p:spPr>
          <a:xfrm>
            <a:off x="0" y="0"/>
            <a:ext cx="12192000" cy="997197"/>
          </a:xfrm>
          <a:prstGeom prst="rect">
            <a:avLst/>
          </a:prstGeom>
          <a:solidFill>
            <a:schemeClr val="accent1"/>
          </a:solid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lt1"/>
              </a:buClr>
              <a:buSzPts val="4400"/>
              <a:buFont typeface="Calibri"/>
              <a:buNone/>
            </a:pPr>
            <a:r>
              <a:rPr b="1" lang="ar-EG">
                <a:solidFill>
                  <a:schemeClr val="lt1"/>
                </a:solidFill>
              </a:rPr>
              <a:t>مخرجات: التواصل مع خدمة حل النزاعات حاليا</a:t>
            </a:r>
            <a:endParaRPr b="1">
              <a:solidFill>
                <a:schemeClr val="lt1"/>
              </a:solidFill>
            </a:endParaRPr>
          </a:p>
        </p:txBody>
      </p:sp>
      <p:sp>
        <p:nvSpPr>
          <p:cNvPr id="156" name="Google Shape;156;p8"/>
          <p:cNvSpPr txBox="1"/>
          <p:nvPr>
            <p:ph idx="1" type="body"/>
          </p:nvPr>
        </p:nvSpPr>
        <p:spPr>
          <a:xfrm>
            <a:off x="0" y="997197"/>
            <a:ext cx="6248400" cy="5860803"/>
          </a:xfrm>
          <a:prstGeom prst="rect">
            <a:avLst/>
          </a:prstGeom>
          <a:noFill/>
          <a:ln>
            <a:noFill/>
          </a:ln>
        </p:spPr>
        <p:txBody>
          <a:bodyPr anchorCtr="0" anchor="t" bIns="45700" lIns="91425" spcFirstLastPara="1" rIns="91425" wrap="square" tIns="45700">
            <a:normAutofit fontScale="77500" lnSpcReduction="20000"/>
          </a:bodyPr>
          <a:lstStyle/>
          <a:p>
            <a:pPr indent="-77470" lvl="0" marL="228600" rtl="0" algn="l">
              <a:lnSpc>
                <a:spcPct val="90000"/>
              </a:lnSpc>
              <a:spcBef>
                <a:spcPts val="0"/>
              </a:spcBef>
              <a:spcAft>
                <a:spcPts val="0"/>
              </a:spcAft>
              <a:buClr>
                <a:schemeClr val="dk1"/>
              </a:buClr>
              <a:buSzPct val="100000"/>
              <a:buNone/>
            </a:pPr>
            <a:r>
              <a:t/>
            </a:r>
            <a:endParaRPr/>
          </a:p>
          <a:p>
            <a:pPr indent="-215265" lvl="0" marL="228600" rtl="1" algn="r">
              <a:lnSpc>
                <a:spcPct val="90000"/>
              </a:lnSpc>
              <a:spcBef>
                <a:spcPts val="1000"/>
              </a:spcBef>
              <a:spcAft>
                <a:spcPts val="0"/>
              </a:spcAft>
              <a:buClr>
                <a:schemeClr val="dk1"/>
              </a:buClr>
              <a:buSzPct val="100000"/>
              <a:buChar char="•"/>
            </a:pPr>
            <a:r>
              <a:rPr lang="ar-EG"/>
              <a:t>التواصل مع خدمة حل النزاعات يأتي متأخرا، بعد 3 شهور ونصف من تسجيل الشكوى في </a:t>
            </a:r>
            <a:r>
              <a:rPr lang="ar-EG"/>
              <a:t>أغلب</a:t>
            </a:r>
            <a:r>
              <a:rPr lang="ar-EG"/>
              <a:t> الحالات، إذ تقوم هيئة التفتيش، التي تتلقى الشكوى بتسجيلها، ثم بالتحقق من اهليتها للتحقيق، وتقديم تقريرها الخاص بالأهلية لمجلس الإدارة مع التوصية باجراء التحقيق او عدم اجراء التحقيق </a:t>
            </a:r>
            <a:r>
              <a:rPr lang="ar-EG" strike="sngStrike"/>
              <a:t>(بحسب مخرجات تقريرالتحقق من الأهلية)</a:t>
            </a:r>
            <a:r>
              <a:rPr lang="ar-EG"/>
              <a:t> </a:t>
            </a:r>
            <a:endParaRPr/>
          </a:p>
          <a:p>
            <a:pPr indent="-215265" lvl="0" marL="228600" rtl="1" algn="r">
              <a:lnSpc>
                <a:spcPct val="90000"/>
              </a:lnSpc>
              <a:spcBef>
                <a:spcPts val="1000"/>
              </a:spcBef>
              <a:spcAft>
                <a:spcPts val="0"/>
              </a:spcAft>
              <a:buClr>
                <a:schemeClr val="dk1"/>
              </a:buClr>
              <a:buSzPct val="100000"/>
              <a:buChar char="•"/>
            </a:pPr>
            <a:r>
              <a:rPr lang="ar-EG"/>
              <a:t>وبعد موافقة المجلس، </a:t>
            </a:r>
            <a:r>
              <a:rPr lang="ar-EG"/>
              <a:t>يتم</a:t>
            </a:r>
            <a:r>
              <a:rPr lang="ar-EG"/>
              <a:t> إحالة الشكوى لخدمة حل النزاعات لمحاولة حل الن</a:t>
            </a:r>
            <a:r>
              <a:rPr lang="ar-EG"/>
              <a:t>ز</a:t>
            </a:r>
            <a:r>
              <a:rPr lang="ar-EG"/>
              <a:t>اع</a:t>
            </a:r>
            <a:r>
              <a:rPr i="1" lang="ar-EG"/>
              <a:t>.(كل الشكاوى يتم </a:t>
            </a:r>
            <a:r>
              <a:rPr i="1" lang="ar-EG"/>
              <a:t>إحالتها</a:t>
            </a:r>
            <a:r>
              <a:rPr i="1" lang="ar-EG"/>
              <a:t> للخدمة. يتم سؤال المشتكين ان كانوا يرغبون في التفاوض في مرحلة لاحقة وبعد ان تتحقق الخدمة ان موضوع الشكوى قابل للتفاوض.)</a:t>
            </a:r>
            <a:endParaRPr i="1"/>
          </a:p>
          <a:p>
            <a:pPr indent="-215265" lvl="0" marL="228600" rtl="1" algn="r">
              <a:lnSpc>
                <a:spcPct val="90000"/>
              </a:lnSpc>
              <a:spcBef>
                <a:spcPts val="1000"/>
              </a:spcBef>
              <a:spcAft>
                <a:spcPts val="0"/>
              </a:spcAft>
              <a:buSzPct val="100000"/>
              <a:buChar char="•"/>
            </a:pPr>
            <a:r>
              <a:rPr b="1" lang="ar-EG"/>
              <a:t>التحقق من اهلية الشكوى للتحقيق هو يعتمد على تحديد السياسات المحددة للبنك  التي كان يجب الإلتزام بها وهناك إشتباه إن عدم الإلتزام  بها أدى إلى حدوث الضرر موضوع الشكوى مما يستدعي التحقيق.</a:t>
            </a:r>
            <a:endParaRPr/>
          </a:p>
          <a:p>
            <a:pPr indent="-215265" lvl="0" marL="228600" rtl="1" algn="r">
              <a:lnSpc>
                <a:spcPct val="90000"/>
              </a:lnSpc>
              <a:spcBef>
                <a:spcPts val="1000"/>
              </a:spcBef>
              <a:spcAft>
                <a:spcPts val="0"/>
              </a:spcAft>
              <a:buClr>
                <a:schemeClr val="dk1"/>
              </a:buClr>
              <a:buSzPct val="100000"/>
              <a:buChar char="•"/>
            </a:pPr>
            <a:r>
              <a:rPr lang="ar-EG"/>
              <a:t>عدم </a:t>
            </a:r>
            <a:r>
              <a:rPr lang="ar-EG"/>
              <a:t>الالتزام</a:t>
            </a:r>
            <a:r>
              <a:rPr lang="ar-EG"/>
              <a:t> بسياسات البنك ليس من </a:t>
            </a:r>
            <a:r>
              <a:rPr lang="ar-EG"/>
              <a:t>اختصاص</a:t>
            </a:r>
            <a:r>
              <a:rPr lang="ar-EG"/>
              <a:t> خدمة حل النزاعات. فالخدمة مهمتها التوسط بين المشتكيين والجهة المنفذة للمشروع لحل النزاع وليس النظر في إلتزام البنك، او عدمه، بسياساته.  وبالتالي لا داعي للمرور بإجراء التحقق من أهلية الشكوى للتحقيق قبل إحالة الشكوى لخدمة حل النزاعات. </a:t>
            </a:r>
            <a:endParaRPr/>
          </a:p>
        </p:txBody>
      </p:sp>
      <p:sp>
        <p:nvSpPr>
          <p:cNvPr id="157" name="Google Shape;157;p8"/>
          <p:cNvSpPr txBox="1"/>
          <p:nvPr>
            <p:ph idx="12" type="sldNum"/>
          </p:nvPr>
        </p:nvSpPr>
        <p:spPr>
          <a:xfrm>
            <a:off x="11292739" y="6361405"/>
            <a:ext cx="779767"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ar-EG" sz="1200">
                <a:solidFill>
                  <a:schemeClr val="dk1"/>
                </a:solidFill>
              </a:rPr>
              <a:t>‹#›</a:t>
            </a:fld>
            <a:endParaRPr sz="1200">
              <a:solidFill>
                <a:schemeClr val="dk1"/>
              </a:solidFill>
            </a:endParaRPr>
          </a:p>
        </p:txBody>
      </p:sp>
      <p:pic>
        <p:nvPicPr>
          <p:cNvPr descr="A diagram of a flowchart" id="158" name="Google Shape;158;p8"/>
          <p:cNvPicPr preferRelativeResize="0"/>
          <p:nvPr/>
        </p:nvPicPr>
        <p:blipFill rotWithShape="1">
          <a:blip r:embed="rId3">
            <a:alphaModFix/>
          </a:blip>
          <a:srcRect b="0" l="0" r="0" t="0"/>
          <a:stretch/>
        </p:blipFill>
        <p:spPr>
          <a:xfrm>
            <a:off x="6439428" y="1604797"/>
            <a:ext cx="5312305" cy="4852468"/>
          </a:xfrm>
          <a:prstGeom prst="rect">
            <a:avLst/>
          </a:prstGeom>
          <a:noFill/>
          <a:ln>
            <a:noFill/>
          </a:ln>
        </p:spPr>
      </p:pic>
      <p:sp>
        <p:nvSpPr>
          <p:cNvPr id="159" name="Google Shape;159;p8"/>
          <p:cNvSpPr txBox="1"/>
          <p:nvPr/>
        </p:nvSpPr>
        <p:spPr>
          <a:xfrm>
            <a:off x="6700762" y="1204686"/>
            <a:ext cx="4944533" cy="40011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ar-EG" sz="2000">
                <a:solidFill>
                  <a:schemeClr val="dk1"/>
                </a:solidFill>
                <a:latin typeface="Calibri"/>
                <a:ea typeface="Calibri"/>
                <a:cs typeface="Calibri"/>
                <a:sym typeface="Calibri"/>
              </a:rPr>
              <a:t>الإجراءات الحالية للوصول لخدمة حل النزاعات</a:t>
            </a:r>
            <a:endParaRPr sz="2000">
              <a:solidFill>
                <a:schemeClr val="dk1"/>
              </a:solidFill>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163" name="Shape 163"/>
        <p:cNvGrpSpPr/>
        <p:nvPr/>
      </p:nvGrpSpPr>
      <p:grpSpPr>
        <a:xfrm>
          <a:off x="0" y="0"/>
          <a:ext cx="0" cy="0"/>
          <a:chOff x="0" y="0"/>
          <a:chExt cx="0" cy="0"/>
        </a:xfrm>
      </p:grpSpPr>
      <p:sp>
        <p:nvSpPr>
          <p:cNvPr id="164" name="Google Shape;164;p9"/>
          <p:cNvSpPr txBox="1"/>
          <p:nvPr>
            <p:ph type="title"/>
          </p:nvPr>
        </p:nvSpPr>
        <p:spPr>
          <a:xfrm>
            <a:off x="43543" y="0"/>
            <a:ext cx="12148457" cy="1280890"/>
          </a:xfrm>
          <a:prstGeom prst="rect">
            <a:avLst/>
          </a:prstGeom>
          <a:solidFill>
            <a:schemeClr val="accent1"/>
          </a:solidFill>
          <a:ln>
            <a:noFill/>
          </a:ln>
        </p:spPr>
        <p:txBody>
          <a:bodyPr anchorCtr="0" anchor="ctr" bIns="45700" lIns="91425" spcFirstLastPara="1" rIns="91425" wrap="square" tIns="45700">
            <a:normAutofit/>
          </a:bodyPr>
          <a:lstStyle/>
          <a:p>
            <a:pPr indent="0" lvl="0" marL="0" rtl="1" algn="ctr">
              <a:lnSpc>
                <a:spcPct val="90000"/>
              </a:lnSpc>
              <a:spcBef>
                <a:spcPts val="0"/>
              </a:spcBef>
              <a:spcAft>
                <a:spcPts val="0"/>
              </a:spcAft>
              <a:buClr>
                <a:schemeClr val="lt1"/>
              </a:buClr>
              <a:buSzPts val="4400"/>
              <a:buFont typeface="Calibri"/>
              <a:buNone/>
            </a:pPr>
            <a:r>
              <a:rPr b="1" lang="ar-EG">
                <a:solidFill>
                  <a:schemeClr val="lt1"/>
                </a:solidFill>
              </a:rPr>
              <a:t>توصية: تواصل مبكر وأسهل لخدمة حل النزاعات</a:t>
            </a:r>
            <a:endParaRPr b="1">
              <a:solidFill>
                <a:schemeClr val="lt1"/>
              </a:solidFill>
            </a:endParaRPr>
          </a:p>
        </p:txBody>
      </p:sp>
      <p:sp>
        <p:nvSpPr>
          <p:cNvPr id="165" name="Google Shape;165;p9"/>
          <p:cNvSpPr txBox="1"/>
          <p:nvPr>
            <p:ph idx="1" type="body"/>
          </p:nvPr>
        </p:nvSpPr>
        <p:spPr>
          <a:xfrm>
            <a:off x="0" y="1280890"/>
            <a:ext cx="5921829" cy="5618233"/>
          </a:xfrm>
          <a:prstGeom prst="rect">
            <a:avLst/>
          </a:prstGeom>
          <a:noFill/>
          <a:ln>
            <a:noFill/>
          </a:ln>
        </p:spPr>
        <p:txBody>
          <a:bodyPr anchorCtr="0" anchor="t" bIns="45700" lIns="91425" spcFirstLastPara="1" rIns="91425" wrap="square" tIns="45700">
            <a:normAutofit fontScale="47500" lnSpcReduction="20000"/>
          </a:bodyPr>
          <a:lstStyle/>
          <a:p>
            <a:pPr indent="-64135" lvl="0" marL="228600" rtl="1" algn="r">
              <a:lnSpc>
                <a:spcPct val="90000"/>
              </a:lnSpc>
              <a:spcBef>
                <a:spcPts val="0"/>
              </a:spcBef>
              <a:spcAft>
                <a:spcPts val="0"/>
              </a:spcAft>
              <a:buClr>
                <a:schemeClr val="dk1"/>
              </a:buClr>
              <a:buSzPct val="100000"/>
              <a:buNone/>
            </a:pPr>
            <a:r>
              <a:t/>
            </a:r>
            <a:endParaRPr/>
          </a:p>
          <a:p>
            <a:pPr indent="-176584" lvl="0" marL="228600" rtl="1" algn="r">
              <a:lnSpc>
                <a:spcPct val="90000"/>
              </a:lnSpc>
              <a:spcBef>
                <a:spcPts val="1000"/>
              </a:spcBef>
              <a:spcAft>
                <a:spcPts val="0"/>
              </a:spcAft>
              <a:buClr>
                <a:schemeClr val="dk1"/>
              </a:buClr>
              <a:buSzPct val="100000"/>
              <a:buChar char="•"/>
            </a:pPr>
            <a:r>
              <a:rPr lang="ar-EG" sz="3728"/>
              <a:t>إذا رغب المشتكون </a:t>
            </a:r>
            <a:r>
              <a:rPr lang="ar-EG" sz="3728"/>
              <a:t>أن</a:t>
            </a:r>
            <a:r>
              <a:rPr lang="ar-EG" sz="3728"/>
              <a:t> يلجأوا إلى </a:t>
            </a:r>
            <a:r>
              <a:rPr lang="ar-EG" sz="3728"/>
              <a:t>آلية</a:t>
            </a:r>
            <a:r>
              <a:rPr lang="ar-EG" sz="3728"/>
              <a:t> حل النزاعات فيجب </a:t>
            </a:r>
            <a:r>
              <a:rPr lang="ar-EG" sz="3728"/>
              <a:t>أن</a:t>
            </a:r>
            <a:r>
              <a:rPr lang="ar-EG" sz="3728"/>
              <a:t> يكون ذلك مبكرا– بعد تسجيل الشكوى من قبل هيئة التحقيق المكلفة </a:t>
            </a:r>
            <a:r>
              <a:rPr lang="ar-EG" sz="3728"/>
              <a:t>بتلقي</a:t>
            </a:r>
            <a:r>
              <a:rPr lang="ar-EG" sz="3728"/>
              <a:t> الشكاوى.</a:t>
            </a:r>
            <a:endParaRPr sz="3728"/>
          </a:p>
          <a:p>
            <a:pPr indent="0" lvl="0" marL="228600" rtl="1" algn="r">
              <a:lnSpc>
                <a:spcPct val="90000"/>
              </a:lnSpc>
              <a:spcBef>
                <a:spcPts val="1000"/>
              </a:spcBef>
              <a:spcAft>
                <a:spcPts val="0"/>
              </a:spcAft>
              <a:buNone/>
            </a:pPr>
            <a:r>
              <a:t/>
            </a:r>
            <a:endParaRPr sz="3728"/>
          </a:p>
          <a:p>
            <a:pPr indent="-176584" lvl="0" marL="228600" rtl="1" algn="r">
              <a:lnSpc>
                <a:spcPct val="90000"/>
              </a:lnSpc>
              <a:spcBef>
                <a:spcPts val="1000"/>
              </a:spcBef>
              <a:spcAft>
                <a:spcPts val="0"/>
              </a:spcAft>
              <a:buClr>
                <a:schemeClr val="dk1"/>
              </a:buClr>
              <a:buSzPct val="100000"/>
              <a:buChar char="•"/>
            </a:pPr>
            <a:r>
              <a:rPr lang="ar-EG" sz="3728"/>
              <a:t>يكون على خدمة حل النزاعات في هذه الحالة التحقق من </a:t>
            </a:r>
            <a:r>
              <a:rPr lang="ar-EG" sz="3728"/>
              <a:t>أن</a:t>
            </a:r>
            <a:r>
              <a:rPr lang="ar-EG" sz="3728"/>
              <a:t> الشكوى مؤهلة </a:t>
            </a:r>
            <a:r>
              <a:rPr lang="ar-EG" sz="3728"/>
              <a:t>لاستخدام</a:t>
            </a:r>
            <a:r>
              <a:rPr lang="ar-EG" sz="3728"/>
              <a:t> هذه الألية.</a:t>
            </a:r>
            <a:endParaRPr sz="3728"/>
          </a:p>
          <a:p>
            <a:pPr indent="0" lvl="0" marL="228600" rtl="1" algn="r">
              <a:lnSpc>
                <a:spcPct val="90000"/>
              </a:lnSpc>
              <a:spcBef>
                <a:spcPts val="1000"/>
              </a:spcBef>
              <a:spcAft>
                <a:spcPts val="0"/>
              </a:spcAft>
              <a:buNone/>
            </a:pPr>
            <a:r>
              <a:t/>
            </a:r>
            <a:endParaRPr sz="3728"/>
          </a:p>
          <a:p>
            <a:pPr indent="-176584" lvl="0" marL="228600" rtl="1" algn="r">
              <a:lnSpc>
                <a:spcPct val="90000"/>
              </a:lnSpc>
              <a:spcBef>
                <a:spcPts val="1000"/>
              </a:spcBef>
              <a:spcAft>
                <a:spcPts val="0"/>
              </a:spcAft>
              <a:buClr>
                <a:schemeClr val="dk1"/>
              </a:buClr>
              <a:buSzPct val="100000"/>
              <a:buChar char="•"/>
            </a:pPr>
            <a:r>
              <a:rPr lang="ar-EG" sz="3728"/>
              <a:t>إذا كانت الشكوى مؤهلة للتفاوض يكون على خدمة حل النزاعات الحصول على موافقة الطرف الأخر (</a:t>
            </a:r>
            <a:r>
              <a:rPr lang="ar-EG" sz="3728"/>
              <a:t>والجهة</a:t>
            </a:r>
            <a:r>
              <a:rPr lang="ar-EG" sz="3728"/>
              <a:t> المنفذة للمشروع) على محاولة حل موضوع النزاع عبر هذه الخدمة.</a:t>
            </a:r>
            <a:endParaRPr sz="3728"/>
          </a:p>
          <a:p>
            <a:pPr indent="0" lvl="0" marL="228600" rtl="1" algn="r">
              <a:lnSpc>
                <a:spcPct val="90000"/>
              </a:lnSpc>
              <a:spcBef>
                <a:spcPts val="1000"/>
              </a:spcBef>
              <a:spcAft>
                <a:spcPts val="0"/>
              </a:spcAft>
              <a:buNone/>
            </a:pPr>
            <a:r>
              <a:t/>
            </a:r>
            <a:endParaRPr sz="3728"/>
          </a:p>
          <a:p>
            <a:pPr indent="0" lvl="0" marL="228600" rtl="1" algn="r">
              <a:lnSpc>
                <a:spcPct val="90000"/>
              </a:lnSpc>
              <a:spcBef>
                <a:spcPts val="1000"/>
              </a:spcBef>
              <a:spcAft>
                <a:spcPts val="0"/>
              </a:spcAft>
              <a:buNone/>
            </a:pPr>
            <a:r>
              <a:rPr lang="ar-EG" sz="3728"/>
              <a:t>إذا وافق الطرف الأخر، تبدأ الخدمة في تسهيل عملية التفاوض </a:t>
            </a:r>
            <a:r>
              <a:rPr lang="ar-EG" sz="3728"/>
              <a:t> </a:t>
            </a:r>
            <a:r>
              <a:rPr lang="ar-EG" sz="3728"/>
              <a:t>بينهما لحل موضوع الن</a:t>
            </a:r>
            <a:r>
              <a:rPr lang="ar-EG" sz="3728"/>
              <a:t>زاع.</a:t>
            </a:r>
            <a:endParaRPr sz="3728"/>
          </a:p>
          <a:p>
            <a:pPr indent="0" lvl="0" marL="228600" rtl="1" algn="r">
              <a:lnSpc>
                <a:spcPct val="90000"/>
              </a:lnSpc>
              <a:spcBef>
                <a:spcPts val="1000"/>
              </a:spcBef>
              <a:spcAft>
                <a:spcPts val="0"/>
              </a:spcAft>
              <a:buNone/>
            </a:pPr>
            <a:r>
              <a:t/>
            </a:r>
            <a:endParaRPr sz="3728"/>
          </a:p>
          <a:p>
            <a:pPr indent="-176584" lvl="0" marL="228600" rtl="1" algn="r">
              <a:lnSpc>
                <a:spcPct val="90000"/>
              </a:lnSpc>
              <a:spcBef>
                <a:spcPts val="1000"/>
              </a:spcBef>
              <a:spcAft>
                <a:spcPts val="0"/>
              </a:spcAft>
              <a:buClr>
                <a:schemeClr val="dk1"/>
              </a:buClr>
              <a:buSzPct val="100000"/>
              <a:buChar char="•"/>
            </a:pPr>
            <a:r>
              <a:rPr lang="ar-EG" sz="3728"/>
              <a:t>إذا رفض </a:t>
            </a:r>
            <a:r>
              <a:rPr lang="ar-EG" sz="3728"/>
              <a:t>أي</a:t>
            </a:r>
            <a:r>
              <a:rPr lang="ar-EG" sz="3728"/>
              <a:t> من الطرفين، يتم رفع الشكوى (إعادتها) </a:t>
            </a:r>
            <a:r>
              <a:rPr lang="ar-EG" sz="3728"/>
              <a:t>إلى</a:t>
            </a:r>
            <a:r>
              <a:rPr lang="ar-EG" sz="3728"/>
              <a:t> هيئة التفتيش </a:t>
            </a:r>
            <a:r>
              <a:rPr lang="ar-EG" sz="3728"/>
              <a:t>لبدء</a:t>
            </a:r>
            <a:r>
              <a:rPr lang="ar-EG" sz="3728"/>
              <a:t> </a:t>
            </a:r>
            <a:r>
              <a:rPr lang="ar-EG" sz="3728"/>
              <a:t>إجراءات</a:t>
            </a:r>
            <a:r>
              <a:rPr lang="ar-EG" sz="3728"/>
              <a:t> التحقق من اهليتها للتحقيق والتحقيق فيها ان كانت مؤهلة لذلك بحسب الأجراءات المنصوص عليها في اجراءات عمل هيئة التفتيش.</a:t>
            </a:r>
            <a:endParaRPr sz="3728"/>
          </a:p>
          <a:p>
            <a:pPr indent="-64135" lvl="0" marL="228600" rtl="1" algn="r">
              <a:lnSpc>
                <a:spcPct val="90000"/>
              </a:lnSpc>
              <a:spcBef>
                <a:spcPts val="1000"/>
              </a:spcBef>
              <a:spcAft>
                <a:spcPts val="0"/>
              </a:spcAft>
              <a:buClr>
                <a:schemeClr val="dk1"/>
              </a:buClr>
              <a:buSzPct val="75104"/>
              <a:buNone/>
            </a:pPr>
            <a:r>
              <a:t/>
            </a:r>
            <a:endParaRPr sz="3728"/>
          </a:p>
          <a:p>
            <a:pPr indent="-64135" lvl="0" marL="228600" rtl="1" algn="r">
              <a:lnSpc>
                <a:spcPct val="90000"/>
              </a:lnSpc>
              <a:spcBef>
                <a:spcPts val="1000"/>
              </a:spcBef>
              <a:spcAft>
                <a:spcPts val="0"/>
              </a:spcAft>
              <a:buClr>
                <a:schemeClr val="dk1"/>
              </a:buClr>
              <a:buSzPct val="100000"/>
              <a:buNone/>
            </a:pPr>
            <a:r>
              <a:t/>
            </a:r>
            <a:endParaRPr/>
          </a:p>
          <a:p>
            <a:pPr indent="-64135" lvl="0" marL="228600" rtl="0" algn="l">
              <a:lnSpc>
                <a:spcPct val="90000"/>
              </a:lnSpc>
              <a:spcBef>
                <a:spcPts val="1000"/>
              </a:spcBef>
              <a:spcAft>
                <a:spcPts val="0"/>
              </a:spcAft>
              <a:buClr>
                <a:schemeClr val="dk1"/>
              </a:buClr>
              <a:buSzPct val="100000"/>
              <a:buNone/>
            </a:pPr>
            <a:r>
              <a:t/>
            </a:r>
            <a:endParaRPr/>
          </a:p>
        </p:txBody>
      </p:sp>
      <p:sp>
        <p:nvSpPr>
          <p:cNvPr id="166" name="Google Shape;166;p9"/>
          <p:cNvSpPr txBox="1"/>
          <p:nvPr>
            <p:ph idx="12" type="sldNum"/>
          </p:nvPr>
        </p:nvSpPr>
        <p:spPr>
          <a:xfrm>
            <a:off x="11348469" y="6497573"/>
            <a:ext cx="779767" cy="360427"/>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ar-EG" sz="1200">
                <a:solidFill>
                  <a:schemeClr val="dk1"/>
                </a:solidFill>
              </a:rPr>
              <a:t>‹#›</a:t>
            </a:fld>
            <a:endParaRPr sz="1200">
              <a:solidFill>
                <a:schemeClr val="dk1"/>
              </a:solidFill>
            </a:endParaRPr>
          </a:p>
        </p:txBody>
      </p:sp>
      <p:pic>
        <p:nvPicPr>
          <p:cNvPr descr="A diagram of a diagram" id="167" name="Google Shape;167;p9"/>
          <p:cNvPicPr preferRelativeResize="0"/>
          <p:nvPr/>
        </p:nvPicPr>
        <p:blipFill rotWithShape="1">
          <a:blip r:embed="rId3">
            <a:alphaModFix/>
          </a:blip>
          <a:srcRect b="0" l="0" r="0" t="0"/>
          <a:stretch/>
        </p:blipFill>
        <p:spPr>
          <a:xfrm>
            <a:off x="6475790" y="1237349"/>
            <a:ext cx="5445986" cy="557711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2013 - 2022 Theme">
  <a:themeElements>
    <a:clrScheme name="Office 2013 - 2022 Them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2024-06-15T12:29:20Z</dcterms:created>
  <dc:creator>Sara Springle</dc:creator>
</cp:coreProperties>
</file>