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6858000" cx="12192000"/>
  <p:notesSz cx="6799250" cy="9929800"/>
  <p:embeddedFontLst>
    <p:embeddedFont>
      <p:font typeface="Century Gothic"/>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0" roundtripDataSignature="AMtx7mgQrr3k2DUOQKcATF8DXreHzgVcq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CenturyGothic-regular.fntdata"/><Relationship Id="rId25" Type="http://schemas.openxmlformats.org/officeDocument/2006/relationships/slide" Target="slides/slide21.xml"/><Relationship Id="rId28" Type="http://schemas.openxmlformats.org/officeDocument/2006/relationships/font" Target="fonts/CenturyGothic-italic.fntdata"/><Relationship Id="rId27" Type="http://schemas.openxmlformats.org/officeDocument/2006/relationships/font" Target="fonts/CenturyGothic-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CenturyGothic-boldItalic.fntdata"/><Relationship Id="rId7" Type="http://schemas.openxmlformats.org/officeDocument/2006/relationships/slide" Target="slides/slide3.xml"/><Relationship Id="rId8" Type="http://schemas.openxmlformats.org/officeDocument/2006/relationships/slide" Target="slides/slide4.xml"/><Relationship Id="rId3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6347" cy="49821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51342" y="0"/>
            <a:ext cx="2946347" cy="49821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927" y="4778722"/>
            <a:ext cx="5439410" cy="3909864"/>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9431600"/>
            <a:ext cx="2946347" cy="49821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51342" y="9431600"/>
            <a:ext cx="2946347" cy="498214"/>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0: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10: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11: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11: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2: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2: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13: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13: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14: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14: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15: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15: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16: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16: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17: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17: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18: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18: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19: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5" name="Google Shape;365;p19: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2: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2: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20: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5" name="Google Shape;375;p20: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21: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6" name="Google Shape;386;p21: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3: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3: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4: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4: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5: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5: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6: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p6:notes"/>
          <p:cNvSpPr txBox="1"/>
          <p:nvPr>
            <p:ph idx="1" type="body"/>
          </p:nvPr>
        </p:nvSpPr>
        <p:spPr>
          <a:xfrm>
            <a:off x="679927" y="4778722"/>
            <a:ext cx="5439410" cy="390986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6:notes"/>
          <p:cNvSpPr txBox="1"/>
          <p:nvPr>
            <p:ph idx="12" type="sldNum"/>
          </p:nvPr>
        </p:nvSpPr>
        <p:spPr>
          <a:xfrm>
            <a:off x="3851342" y="9431600"/>
            <a:ext cx="2946347" cy="4982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7: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7: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8: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1" name="Google Shape;251;p8: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9: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9: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2" name="Shape 42"/>
        <p:cNvGrpSpPr/>
        <p:nvPr/>
      </p:nvGrpSpPr>
      <p:grpSpPr>
        <a:xfrm>
          <a:off x="0" y="0"/>
          <a:ext cx="0" cy="0"/>
          <a:chOff x="0" y="0"/>
          <a:chExt cx="0" cy="0"/>
        </a:xfrm>
      </p:grpSpPr>
      <p:sp>
        <p:nvSpPr>
          <p:cNvPr id="43" name="Google Shape;43;p23"/>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168DBA"/>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3"/>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p:txBody>
      </p:sp>
      <p:sp>
        <p:nvSpPr>
          <p:cNvPr id="45" name="Google Shape;45;p2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2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3"/>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23"/>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108" name="Shape 108"/>
        <p:cNvGrpSpPr/>
        <p:nvPr/>
      </p:nvGrpSpPr>
      <p:grpSpPr>
        <a:xfrm>
          <a:off x="0" y="0"/>
          <a:ext cx="0" cy="0"/>
          <a:chOff x="0" y="0"/>
          <a:chExt cx="0" cy="0"/>
        </a:xfrm>
      </p:grpSpPr>
      <p:sp>
        <p:nvSpPr>
          <p:cNvPr id="109" name="Google Shape;109;p32"/>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168DBA"/>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32"/>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1" name="Google Shape;111;p3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3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32"/>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32"/>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15" name="Shape 115"/>
        <p:cNvGrpSpPr/>
        <p:nvPr/>
      </p:nvGrpSpPr>
      <p:grpSpPr>
        <a:xfrm>
          <a:off x="0" y="0"/>
          <a:ext cx="0" cy="0"/>
          <a:chOff x="0" y="0"/>
          <a:chExt cx="0" cy="0"/>
        </a:xfrm>
      </p:grpSpPr>
      <p:sp>
        <p:nvSpPr>
          <p:cNvPr id="116" name="Google Shape;116;p33"/>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168DBA"/>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33"/>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600"/>
              <a:buFont typeface="Century Gothic"/>
              <a:buNone/>
              <a:defRPr sz="1600">
                <a:solidFill>
                  <a:srgbClr val="7F7F7F"/>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18" name="Google Shape;118;p33"/>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9" name="Google Shape;119;p3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3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33"/>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33"/>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3" name="Google Shape;123;p33"/>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24" name="Google Shape;124;p33"/>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25" name="Shape 125"/>
        <p:cNvGrpSpPr/>
        <p:nvPr/>
      </p:nvGrpSpPr>
      <p:grpSpPr>
        <a:xfrm>
          <a:off x="0" y="0"/>
          <a:ext cx="0" cy="0"/>
          <a:chOff x="0" y="0"/>
          <a:chExt cx="0" cy="0"/>
        </a:xfrm>
      </p:grpSpPr>
      <p:sp>
        <p:nvSpPr>
          <p:cNvPr id="126" name="Google Shape;126;p34"/>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168DBA"/>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34"/>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28" name="Google Shape;128;p3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3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4"/>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34"/>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32" name="Shape 132"/>
        <p:cNvGrpSpPr/>
        <p:nvPr/>
      </p:nvGrpSpPr>
      <p:grpSpPr>
        <a:xfrm>
          <a:off x="0" y="0"/>
          <a:ext cx="0" cy="0"/>
          <a:chOff x="0" y="0"/>
          <a:chExt cx="0" cy="0"/>
        </a:xfrm>
      </p:grpSpPr>
      <p:sp>
        <p:nvSpPr>
          <p:cNvPr id="133" name="Google Shape;133;p35"/>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168DBA"/>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35"/>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5" name="Google Shape;135;p35"/>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6" name="Google Shape;136;p3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3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5"/>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35"/>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40" name="Google Shape;140;p35"/>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41" name="Google Shape;141;p35"/>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42" name="Shape 142"/>
        <p:cNvGrpSpPr/>
        <p:nvPr/>
      </p:nvGrpSpPr>
      <p:grpSpPr>
        <a:xfrm>
          <a:off x="0" y="0"/>
          <a:ext cx="0" cy="0"/>
          <a:chOff x="0" y="0"/>
          <a:chExt cx="0" cy="0"/>
        </a:xfrm>
      </p:grpSpPr>
      <p:sp>
        <p:nvSpPr>
          <p:cNvPr id="143" name="Google Shape;143;p36"/>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168DBA"/>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36"/>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5" name="Google Shape;145;p36"/>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6" name="Google Shape;146;p3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3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36"/>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36"/>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50" name="Shape 150"/>
        <p:cNvGrpSpPr/>
        <p:nvPr/>
      </p:nvGrpSpPr>
      <p:grpSpPr>
        <a:xfrm>
          <a:off x="0" y="0"/>
          <a:ext cx="0" cy="0"/>
          <a:chOff x="0" y="0"/>
          <a:chExt cx="0" cy="0"/>
        </a:xfrm>
      </p:grpSpPr>
      <p:sp>
        <p:nvSpPr>
          <p:cNvPr id="151" name="Google Shape;151;p37"/>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37"/>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53" name="Google Shape;153;p3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3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3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3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7" name="Shape 157"/>
        <p:cNvGrpSpPr/>
        <p:nvPr/>
      </p:nvGrpSpPr>
      <p:grpSpPr>
        <a:xfrm>
          <a:off x="0" y="0"/>
          <a:ext cx="0" cy="0"/>
          <a:chOff x="0" y="0"/>
          <a:chExt cx="0" cy="0"/>
        </a:xfrm>
      </p:grpSpPr>
      <p:sp>
        <p:nvSpPr>
          <p:cNvPr id="158" name="Google Shape;158;p38"/>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38"/>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60" name="Google Shape;160;p3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3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2" name="Google Shape;162;p3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3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9" name="Shape 49"/>
        <p:cNvGrpSpPr/>
        <p:nvPr/>
      </p:nvGrpSpPr>
      <p:grpSpPr>
        <a:xfrm>
          <a:off x="0" y="0"/>
          <a:ext cx="0" cy="0"/>
          <a:chOff x="0" y="0"/>
          <a:chExt cx="0" cy="0"/>
        </a:xfrm>
      </p:grpSpPr>
      <p:sp>
        <p:nvSpPr>
          <p:cNvPr id="50" name="Google Shape;50;p24"/>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4"/>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52" name="Google Shape;52;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2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6" name="Shape 56"/>
        <p:cNvGrpSpPr/>
        <p:nvPr/>
      </p:nvGrpSpPr>
      <p:grpSpPr>
        <a:xfrm>
          <a:off x="0" y="0"/>
          <a:ext cx="0" cy="0"/>
          <a:chOff x="0" y="0"/>
          <a:chExt cx="0" cy="0"/>
        </a:xfrm>
      </p:grpSpPr>
      <p:sp>
        <p:nvSpPr>
          <p:cNvPr id="57" name="Google Shape;57;p25"/>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5"/>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59" name="Google Shape;59;p25"/>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0" name="Google Shape;60;p2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5"/>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2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4" name="Shape 64"/>
        <p:cNvGrpSpPr/>
        <p:nvPr/>
      </p:nvGrpSpPr>
      <p:grpSpPr>
        <a:xfrm>
          <a:off x="0" y="0"/>
          <a:ext cx="0" cy="0"/>
          <a:chOff x="0" y="0"/>
          <a:chExt cx="0" cy="0"/>
        </a:xfrm>
      </p:grpSpPr>
      <p:sp>
        <p:nvSpPr>
          <p:cNvPr id="65" name="Google Shape;65;p26"/>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168DBA"/>
              </a:buClr>
              <a:buSzPts val="4000"/>
              <a:buFont typeface="Century Gothic"/>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6"/>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2000"/>
              <a:buNone/>
              <a:defRPr sz="20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67" name="Google Shape;67;p2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6"/>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26"/>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1" name="Shape 71"/>
        <p:cNvGrpSpPr/>
        <p:nvPr/>
      </p:nvGrpSpPr>
      <p:grpSpPr>
        <a:xfrm>
          <a:off x="0" y="0"/>
          <a:ext cx="0" cy="0"/>
          <a:chOff x="0" y="0"/>
          <a:chExt cx="0" cy="0"/>
        </a:xfrm>
      </p:grpSpPr>
      <p:sp>
        <p:nvSpPr>
          <p:cNvPr id="72" name="Google Shape;72;p27"/>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7"/>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4" name="Google Shape;74;p27"/>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5" name="Google Shape;75;p27"/>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6" name="Google Shape;76;p27"/>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7" name="Google Shape;77;p2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1" name="Shape 81"/>
        <p:cNvGrpSpPr/>
        <p:nvPr/>
      </p:nvGrpSpPr>
      <p:grpSpPr>
        <a:xfrm>
          <a:off x="0" y="0"/>
          <a:ext cx="0" cy="0"/>
          <a:chOff x="0" y="0"/>
          <a:chExt cx="0" cy="0"/>
        </a:xfrm>
      </p:grpSpPr>
      <p:sp>
        <p:nvSpPr>
          <p:cNvPr id="82" name="Google Shape;82;p28"/>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168DBA"/>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2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7" name="Shape 87"/>
        <p:cNvGrpSpPr/>
        <p:nvPr/>
      </p:nvGrpSpPr>
      <p:grpSpPr>
        <a:xfrm>
          <a:off x="0" y="0"/>
          <a:ext cx="0" cy="0"/>
          <a:chOff x="0" y="0"/>
          <a:chExt cx="0" cy="0"/>
        </a:xfrm>
      </p:grpSpPr>
      <p:sp>
        <p:nvSpPr>
          <p:cNvPr id="88" name="Google Shape;88;p2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2" name="Shape 92"/>
        <p:cNvGrpSpPr/>
        <p:nvPr/>
      </p:nvGrpSpPr>
      <p:grpSpPr>
        <a:xfrm>
          <a:off x="0" y="0"/>
          <a:ext cx="0" cy="0"/>
          <a:chOff x="0" y="0"/>
          <a:chExt cx="0" cy="0"/>
        </a:xfrm>
      </p:grpSpPr>
      <p:sp>
        <p:nvSpPr>
          <p:cNvPr id="93" name="Google Shape;93;p30"/>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168DBA"/>
              </a:buClr>
              <a:buSzPts val="2000"/>
              <a:buFont typeface="Century Gothic"/>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0"/>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95" name="Google Shape;95;p30"/>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96" name="Google Shape;96;p3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3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3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0" name="Shape 100"/>
        <p:cNvGrpSpPr/>
        <p:nvPr/>
      </p:nvGrpSpPr>
      <p:grpSpPr>
        <a:xfrm>
          <a:off x="0" y="0"/>
          <a:ext cx="0" cy="0"/>
          <a:chOff x="0" y="0"/>
          <a:chExt cx="0" cy="0"/>
        </a:xfrm>
      </p:grpSpPr>
      <p:sp>
        <p:nvSpPr>
          <p:cNvPr id="101" name="Google Shape;101;p31"/>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168DBA"/>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31"/>
          <p:cNvSpPr/>
          <p:nvPr>
            <p:ph idx="2" type="pic"/>
          </p:nvPr>
        </p:nvSpPr>
        <p:spPr>
          <a:xfrm>
            <a:off x="2589212" y="634965"/>
            <a:ext cx="8915400" cy="3854970"/>
          </a:xfrm>
          <a:prstGeom prst="rect">
            <a:avLst/>
          </a:prstGeom>
          <a:noFill/>
          <a:ln>
            <a:noFill/>
          </a:ln>
        </p:spPr>
      </p:sp>
      <p:sp>
        <p:nvSpPr>
          <p:cNvPr id="103" name="Google Shape;103;p31"/>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200"/>
              <a:buNone/>
              <a:defRPr sz="12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104" name="Google Shape;104;p3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3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31"/>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31"/>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lin ang="5400000" scaled="0"/>
        </a:gradFill>
      </p:bgPr>
    </p:bg>
    <p:spTree>
      <p:nvGrpSpPr>
        <p:cNvPr id="9" name="Shape 9"/>
        <p:cNvGrpSpPr/>
        <p:nvPr/>
      </p:nvGrpSpPr>
      <p:grpSpPr>
        <a:xfrm>
          <a:off x="0" y="0"/>
          <a:ext cx="0" cy="0"/>
          <a:chOff x="0" y="0"/>
          <a:chExt cx="0" cy="0"/>
        </a:xfrm>
      </p:grpSpPr>
      <p:grpSp>
        <p:nvGrpSpPr>
          <p:cNvPr id="10" name="Google Shape;10;p22"/>
          <p:cNvGrpSpPr/>
          <p:nvPr/>
        </p:nvGrpSpPr>
        <p:grpSpPr>
          <a:xfrm>
            <a:off x="1" y="228600"/>
            <a:ext cx="2851516" cy="6638628"/>
            <a:chOff x="2487613" y="285750"/>
            <a:chExt cx="2428875" cy="5654676"/>
          </a:xfrm>
        </p:grpSpPr>
        <p:sp>
          <p:nvSpPr>
            <p:cNvPr id="11" name="Google Shape;11;p22"/>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2"/>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2"/>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2"/>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2"/>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2"/>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2"/>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22"/>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2"/>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2"/>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2"/>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2"/>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2"/>
          <p:cNvGrpSpPr/>
          <p:nvPr/>
        </p:nvGrpSpPr>
        <p:grpSpPr>
          <a:xfrm>
            <a:off x="27221" y="157"/>
            <a:ext cx="2356674" cy="6853096"/>
            <a:chOff x="6627813" y="195610"/>
            <a:chExt cx="1952625" cy="5678141"/>
          </a:xfrm>
        </p:grpSpPr>
        <p:sp>
          <p:nvSpPr>
            <p:cNvPr id="24" name="Google Shape;24;p22"/>
            <p:cNvSpPr/>
            <p:nvPr/>
          </p:nvSpPr>
          <p:spPr>
            <a:xfrm>
              <a:off x="6627813" y="195610"/>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2"/>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2"/>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2"/>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2"/>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2"/>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22"/>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2"/>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2"/>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2"/>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2"/>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2"/>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2"/>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22"/>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168DBA"/>
              </a:buClr>
              <a:buSzPts val="3600"/>
              <a:buFont typeface="Century Gothic"/>
              <a:buNone/>
              <a:defRPr b="0" i="0" sz="3600" u="none" cap="none" strike="noStrike">
                <a:solidFill>
                  <a:srgbClr val="168DBA"/>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8" name="Google Shape;38;p22"/>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9" name="Google Shape;39;p2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40" name="Google Shape;40;p2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Google Shape;41;p22"/>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2000" u="none" cap="none" strike="noStrike">
                <a:solidFill>
                  <a:srgbClr val="FEFFFF"/>
                </a:solidFill>
                <a:latin typeface="Century Gothic"/>
                <a:ea typeface="Century Gothic"/>
                <a:cs typeface="Century Gothic"/>
                <a:sym typeface="Century Gothic"/>
              </a:defRPr>
            </a:lvl1pPr>
            <a:lvl2pPr indent="0" lvl="1" marL="0" marR="0" rtl="0" algn="r">
              <a:spcBef>
                <a:spcPts val="0"/>
              </a:spcBef>
              <a:buNone/>
              <a:defRPr b="0" i="0" sz="2000" u="none" cap="none" strike="noStrike">
                <a:solidFill>
                  <a:srgbClr val="FEFFFF"/>
                </a:solidFill>
                <a:latin typeface="Century Gothic"/>
                <a:ea typeface="Century Gothic"/>
                <a:cs typeface="Century Gothic"/>
                <a:sym typeface="Century Gothic"/>
              </a:defRPr>
            </a:lvl2pPr>
            <a:lvl3pPr indent="0" lvl="2" marL="0" marR="0" rtl="0" algn="r">
              <a:spcBef>
                <a:spcPts val="0"/>
              </a:spcBef>
              <a:buNone/>
              <a:defRPr b="0" i="0" sz="2000" u="none" cap="none" strike="noStrike">
                <a:solidFill>
                  <a:srgbClr val="FEFFFF"/>
                </a:solidFill>
                <a:latin typeface="Century Gothic"/>
                <a:ea typeface="Century Gothic"/>
                <a:cs typeface="Century Gothic"/>
                <a:sym typeface="Century Gothic"/>
              </a:defRPr>
            </a:lvl3pPr>
            <a:lvl4pPr indent="0" lvl="3" marL="0" marR="0" rtl="0" algn="r">
              <a:spcBef>
                <a:spcPts val="0"/>
              </a:spcBef>
              <a:buNone/>
              <a:defRPr b="0" i="0" sz="2000" u="none" cap="none" strike="noStrike">
                <a:solidFill>
                  <a:srgbClr val="FEFFFF"/>
                </a:solidFill>
                <a:latin typeface="Century Gothic"/>
                <a:ea typeface="Century Gothic"/>
                <a:cs typeface="Century Gothic"/>
                <a:sym typeface="Century Gothic"/>
              </a:defRPr>
            </a:lvl4pPr>
            <a:lvl5pPr indent="0" lvl="4" marL="0" marR="0" rtl="0" algn="r">
              <a:spcBef>
                <a:spcPts val="0"/>
              </a:spcBef>
              <a:buNone/>
              <a:defRPr b="0" i="0" sz="2000" u="none" cap="none" strike="noStrike">
                <a:solidFill>
                  <a:srgbClr val="FEFFFF"/>
                </a:solidFill>
                <a:latin typeface="Century Gothic"/>
                <a:ea typeface="Century Gothic"/>
                <a:cs typeface="Century Gothic"/>
                <a:sym typeface="Century Gothic"/>
              </a:defRPr>
            </a:lvl5pPr>
            <a:lvl6pPr indent="0" lvl="5" marL="0" marR="0" rtl="0" algn="r">
              <a:spcBef>
                <a:spcPts val="0"/>
              </a:spcBef>
              <a:buNone/>
              <a:defRPr b="0" i="0" sz="2000" u="none" cap="none" strike="noStrike">
                <a:solidFill>
                  <a:srgbClr val="FEFFFF"/>
                </a:solidFill>
                <a:latin typeface="Century Gothic"/>
                <a:ea typeface="Century Gothic"/>
                <a:cs typeface="Century Gothic"/>
                <a:sym typeface="Century Gothic"/>
              </a:defRPr>
            </a:lvl6pPr>
            <a:lvl7pPr indent="0" lvl="6" marL="0" marR="0" rtl="0" algn="r">
              <a:spcBef>
                <a:spcPts val="0"/>
              </a:spcBef>
              <a:buNone/>
              <a:defRPr b="0" i="0" sz="2000" u="none" cap="none" strike="noStrike">
                <a:solidFill>
                  <a:srgbClr val="FEFFFF"/>
                </a:solidFill>
                <a:latin typeface="Century Gothic"/>
                <a:ea typeface="Century Gothic"/>
                <a:cs typeface="Century Gothic"/>
                <a:sym typeface="Century Gothic"/>
              </a:defRPr>
            </a:lvl7pPr>
            <a:lvl8pPr indent="0" lvl="7" marL="0" marR="0" rtl="0" algn="r">
              <a:spcBef>
                <a:spcPts val="0"/>
              </a:spcBef>
              <a:buNone/>
              <a:defRPr b="0" i="0" sz="2000" u="none" cap="none" strike="noStrike">
                <a:solidFill>
                  <a:srgbClr val="FEFFFF"/>
                </a:solidFill>
                <a:latin typeface="Century Gothic"/>
                <a:ea typeface="Century Gothic"/>
                <a:cs typeface="Century Gothic"/>
                <a:sym typeface="Century Gothic"/>
              </a:defRPr>
            </a:lvl8pPr>
            <a:lvl9pPr indent="0" lvl="8" marL="0" marR="0" rtl="0" algn="r">
              <a:spcBef>
                <a:spcPts val="0"/>
              </a:spcBef>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lin ang="5400000" scaled="0"/>
        </a:gradFill>
      </p:bgPr>
    </p:bg>
    <p:spTree>
      <p:nvGrpSpPr>
        <p:cNvPr id="167" name="Shape 167"/>
        <p:cNvGrpSpPr/>
        <p:nvPr/>
      </p:nvGrpSpPr>
      <p:grpSpPr>
        <a:xfrm>
          <a:off x="0" y="0"/>
          <a:ext cx="0" cy="0"/>
          <a:chOff x="0" y="0"/>
          <a:chExt cx="0" cy="0"/>
        </a:xfrm>
      </p:grpSpPr>
      <p:sp>
        <p:nvSpPr>
          <p:cNvPr id="168" name="Google Shape;168;p1"/>
          <p:cNvSpPr/>
          <p:nvPr/>
        </p:nvSpPr>
        <p:spPr>
          <a:xfrm>
            <a:off x="1" y="0"/>
            <a:ext cx="12192000" cy="6858000"/>
          </a:xfrm>
          <a:prstGeom prst="rect">
            <a:avLst/>
          </a:prstGeom>
          <a:gradFill>
            <a:gsLst>
              <a:gs pos="0">
                <a:srgbClr val="FFFFFF"/>
              </a:gs>
              <a:gs pos="100000">
                <a:srgbClr val="C4DCE3"/>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69" name="Google Shape;169;p1"/>
          <p:cNvSpPr txBox="1"/>
          <p:nvPr>
            <p:ph type="ctrTitle"/>
          </p:nvPr>
        </p:nvSpPr>
        <p:spPr>
          <a:xfrm>
            <a:off x="1742873" y="782782"/>
            <a:ext cx="9008254" cy="34104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68DBA"/>
              </a:buClr>
              <a:buSzPts val="4700"/>
              <a:buFont typeface="Century Gothic"/>
              <a:buNone/>
            </a:pPr>
            <a:r>
              <a:rPr lang="en-US" sz="4700"/>
              <a:t>External Review of the Board Approved Reforms to the Inspection Panel Toolkit and Creation of the World Bank Accountability Mechanism</a:t>
            </a:r>
            <a:endParaRPr/>
          </a:p>
        </p:txBody>
      </p:sp>
      <p:sp>
        <p:nvSpPr>
          <p:cNvPr id="170" name="Google Shape;170;p1"/>
          <p:cNvSpPr/>
          <p:nvPr/>
        </p:nvSpPr>
        <p:spPr>
          <a:xfrm>
            <a:off x="0" y="4550424"/>
            <a:ext cx="12192000" cy="2307576"/>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71" name="Google Shape;171;p1"/>
          <p:cNvSpPr txBox="1"/>
          <p:nvPr>
            <p:ph idx="1" type="subTitle"/>
          </p:nvPr>
        </p:nvSpPr>
        <p:spPr>
          <a:xfrm>
            <a:off x="1794165" y="4709627"/>
            <a:ext cx="8956962" cy="112628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None/>
            </a:pPr>
            <a:r>
              <a:rPr lang="en-US">
                <a:solidFill>
                  <a:schemeClr val="lt1"/>
                </a:solidFill>
              </a:rPr>
              <a:t>July 2024</a:t>
            </a:r>
            <a:endParaRPr/>
          </a:p>
        </p:txBody>
      </p:sp>
      <p:sp>
        <p:nvSpPr>
          <p:cNvPr id="172" name="Google Shape;172;p1"/>
          <p:cNvSpPr/>
          <p:nvPr/>
        </p:nvSpPr>
        <p:spPr>
          <a:xfrm flipH="1" rot="10800000">
            <a:off x="-4189" y="5019122"/>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268" name="Shape 268"/>
        <p:cNvGrpSpPr/>
        <p:nvPr/>
      </p:nvGrpSpPr>
      <p:grpSpPr>
        <a:xfrm>
          <a:off x="0" y="0"/>
          <a:ext cx="0" cy="0"/>
          <a:chOff x="0" y="0"/>
          <a:chExt cx="0" cy="0"/>
        </a:xfrm>
      </p:grpSpPr>
      <p:sp>
        <p:nvSpPr>
          <p:cNvPr id="269" name="Google Shape;269;p10"/>
          <p:cNvSpPr/>
          <p:nvPr/>
        </p:nvSpPr>
        <p:spPr>
          <a:xfrm>
            <a:off x="1" y="0"/>
            <a:ext cx="4654295"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70" name="Google Shape;270;p10"/>
          <p:cNvSpPr txBox="1"/>
          <p:nvPr>
            <p:ph type="title"/>
          </p:nvPr>
        </p:nvSpPr>
        <p:spPr>
          <a:xfrm>
            <a:off x="1296365" y="1059872"/>
            <a:ext cx="3149740" cy="48513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800"/>
              <a:buFont typeface="Century Gothic"/>
              <a:buNone/>
            </a:pPr>
            <a:r>
              <a:rPr lang="en-US" sz="2800"/>
              <a:t>Some requests should only be pursued through a Compliance process</a:t>
            </a:r>
            <a:endParaRPr/>
          </a:p>
        </p:txBody>
      </p:sp>
      <p:sp>
        <p:nvSpPr>
          <p:cNvPr id="271" name="Google Shape;271;p10"/>
          <p:cNvSpPr/>
          <p:nvPr/>
        </p:nvSpPr>
        <p:spPr>
          <a:xfrm flipH="1" rot="10800000">
            <a:off x="-159" y="1149203"/>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72" name="Google Shape;272;p10"/>
          <p:cNvSpPr txBox="1"/>
          <p:nvPr>
            <p:ph idx="1" type="body"/>
          </p:nvPr>
        </p:nvSpPr>
        <p:spPr>
          <a:xfrm>
            <a:off x="5280368" y="1059872"/>
            <a:ext cx="6224244" cy="485135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Requests which allege severe long term structural harm, typically environmental harm, should not be processed through DR as harm affects many more people than those participating in the DR process. </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en-US"/>
              <a:t>Requests which allege severe gender-based violence and physical violence require public accountability which is better provided through a compliance process. </a:t>
            </a:r>
            <a:endParaRPr/>
          </a:p>
        </p:txBody>
      </p:sp>
      <p:sp>
        <p:nvSpPr>
          <p:cNvPr id="273" name="Google Shape;273;p10"/>
          <p:cNvSpPr txBox="1"/>
          <p:nvPr>
            <p:ph idx="12" type="sldNum"/>
          </p:nvPr>
        </p:nvSpPr>
        <p:spPr>
          <a:xfrm>
            <a:off x="11281588" y="6296485"/>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277" name="Shape 277"/>
        <p:cNvGrpSpPr/>
        <p:nvPr/>
      </p:nvGrpSpPr>
      <p:grpSpPr>
        <a:xfrm>
          <a:off x="0" y="0"/>
          <a:ext cx="0" cy="0"/>
          <a:chOff x="0" y="0"/>
          <a:chExt cx="0" cy="0"/>
        </a:xfrm>
      </p:grpSpPr>
      <p:sp>
        <p:nvSpPr>
          <p:cNvPr id="278" name="Google Shape;278;p11"/>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79" name="Google Shape;279;p11"/>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80" name="Google Shape;280;p11"/>
          <p:cNvSpPr txBox="1"/>
          <p:nvPr>
            <p:ph type="title"/>
          </p:nvPr>
        </p:nvSpPr>
        <p:spPr>
          <a:xfrm>
            <a:off x="1816132" y="29775"/>
            <a:ext cx="9383408" cy="1595994"/>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lt1"/>
              </a:buClr>
              <a:buSzPct val="128571"/>
              <a:buFont typeface="Century Gothic"/>
              <a:buNone/>
            </a:pPr>
            <a:r>
              <a:rPr lang="en-US">
                <a:solidFill>
                  <a:schemeClr val="lt1"/>
                </a:solidFill>
              </a:rPr>
              <a:t>2. Dispute Resolution within the Present AM Structure</a:t>
            </a:r>
            <a:br>
              <a:rPr lang="en-US">
                <a:solidFill>
                  <a:schemeClr val="lt1"/>
                </a:solidFill>
              </a:rPr>
            </a:br>
            <a:br>
              <a:rPr lang="en-US">
                <a:solidFill>
                  <a:schemeClr val="lt1"/>
                </a:solidFill>
              </a:rPr>
            </a:br>
            <a:endParaRPr sz="2800">
              <a:solidFill>
                <a:schemeClr val="lt1"/>
              </a:solidFill>
            </a:endParaRPr>
          </a:p>
        </p:txBody>
      </p:sp>
      <p:sp>
        <p:nvSpPr>
          <p:cNvPr id="281" name="Google Shape;281;p1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82" name="Google Shape;282;p11"/>
          <p:cNvSpPr txBox="1"/>
          <p:nvPr>
            <p:ph idx="1" type="body"/>
          </p:nvPr>
        </p:nvSpPr>
        <p:spPr>
          <a:xfrm>
            <a:off x="1843392" y="2841533"/>
            <a:ext cx="9383408" cy="3069689"/>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Dispute Resolution was only established in 2021. </a:t>
            </a:r>
            <a:endParaRPr/>
          </a:p>
          <a:p>
            <a:pPr indent="-342900" lvl="0" marL="342900" rtl="0" algn="l">
              <a:spcBef>
                <a:spcPts val="1000"/>
              </a:spcBef>
              <a:spcAft>
                <a:spcPts val="0"/>
              </a:spcAft>
              <a:buSzPts val="1800"/>
              <a:buChar char="🠶"/>
            </a:pPr>
            <a:r>
              <a:rPr lang="en-US"/>
              <a:t>DR has quickly built up a portfolio: 4 out of 7 complaints approved for a compliance investigation since 2021 have proceeded to DR. In 3 of these cases, DR has been completed. </a:t>
            </a:r>
            <a:endParaRPr/>
          </a:p>
          <a:p>
            <a:pPr indent="-342900" lvl="0" marL="342900" rtl="0" algn="l">
              <a:spcBef>
                <a:spcPts val="1000"/>
              </a:spcBef>
              <a:spcAft>
                <a:spcPts val="0"/>
              </a:spcAft>
              <a:buSzPts val="1800"/>
              <a:buChar char="🠶"/>
            </a:pPr>
            <a:r>
              <a:rPr lang="en-US"/>
              <a:t>It appears that DR can function within the present AM structure. ERT makes recommendations on interaction points between DR and the compliance process. </a:t>
            </a:r>
            <a:endParaRPr/>
          </a:p>
        </p:txBody>
      </p:sp>
      <p:sp>
        <p:nvSpPr>
          <p:cNvPr id="283" name="Google Shape;283;p11"/>
          <p:cNvSpPr txBox="1"/>
          <p:nvPr>
            <p:ph idx="12" type="sldNum"/>
          </p:nvPr>
        </p:nvSpPr>
        <p:spPr>
          <a:xfrm>
            <a:off x="11226800" y="639686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
        <p:nvSpPr>
          <p:cNvPr id="284" name="Google Shape;284;p11"/>
          <p:cNvSpPr txBox="1"/>
          <p:nvPr/>
        </p:nvSpPr>
        <p:spPr>
          <a:xfrm>
            <a:off x="1843392" y="1117937"/>
            <a:ext cx="10321348"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Century Gothic"/>
                <a:ea typeface="Century Gothic"/>
                <a:cs typeface="Century Gothic"/>
                <a:sym typeface="Century Gothic"/>
              </a:rPr>
              <a:t>TOR question:</a:t>
            </a:r>
            <a:r>
              <a:rPr lang="en-US" sz="2000">
                <a:solidFill>
                  <a:srgbClr val="FF0000"/>
                </a:solidFill>
                <a:latin typeface="Century Gothic"/>
                <a:ea typeface="Century Gothic"/>
                <a:cs typeface="Century Gothic"/>
                <a:sym typeface="Century Gothic"/>
              </a:rPr>
              <a:t> </a:t>
            </a:r>
            <a:r>
              <a:rPr i="1" lang="en-US" sz="2000">
                <a:solidFill>
                  <a:srgbClr val="82D2F0"/>
                </a:solidFill>
                <a:latin typeface="Century Gothic"/>
                <a:ea typeface="Century Gothic"/>
                <a:cs typeface="Century Gothic"/>
                <a:sym typeface="Century Gothic"/>
              </a:rPr>
              <a:t>Does the current AM institutional Structure enable the DRS to facilitate a voluntary and independent dispute resolution option for requesters and borrowers in the context of Inspection Panel Requests for Inspection?</a:t>
            </a:r>
            <a:endParaRPr sz="2000">
              <a:solidFill>
                <a:srgbClr val="82D2F0"/>
              </a:solidFill>
              <a:latin typeface="Century Gothic"/>
              <a:ea typeface="Century Gothic"/>
              <a:cs typeface="Century Gothic"/>
              <a:sym typeface="Century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288" name="Shape 288"/>
        <p:cNvGrpSpPr/>
        <p:nvPr/>
      </p:nvGrpSpPr>
      <p:grpSpPr>
        <a:xfrm>
          <a:off x="0" y="0"/>
          <a:ext cx="0" cy="0"/>
          <a:chOff x="0" y="0"/>
          <a:chExt cx="0" cy="0"/>
        </a:xfrm>
      </p:grpSpPr>
      <p:sp>
        <p:nvSpPr>
          <p:cNvPr id="289" name="Google Shape;289;p12"/>
          <p:cNvSpPr/>
          <p:nvPr/>
        </p:nvSpPr>
        <p:spPr>
          <a:xfrm>
            <a:off x="1" y="0"/>
            <a:ext cx="4654295"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90" name="Google Shape;290;p12"/>
          <p:cNvSpPr txBox="1"/>
          <p:nvPr>
            <p:ph type="title"/>
          </p:nvPr>
        </p:nvSpPr>
        <p:spPr>
          <a:xfrm>
            <a:off x="1307939" y="1059872"/>
            <a:ext cx="3138166" cy="48513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800"/>
              <a:buFont typeface="Century Gothic"/>
              <a:buNone/>
            </a:pPr>
            <a:r>
              <a:rPr lang="en-US" sz="2800"/>
              <a:t>More Disclosure in DR to Improve Public Accountability </a:t>
            </a:r>
            <a:endParaRPr/>
          </a:p>
        </p:txBody>
      </p:sp>
      <p:sp>
        <p:nvSpPr>
          <p:cNvPr id="291" name="Google Shape;291;p12"/>
          <p:cNvSpPr/>
          <p:nvPr/>
        </p:nvSpPr>
        <p:spPr>
          <a:xfrm flipH="1" rot="10800000">
            <a:off x="-159" y="1149203"/>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92" name="Google Shape;292;p12"/>
          <p:cNvSpPr txBox="1"/>
          <p:nvPr>
            <p:ph idx="1" type="body"/>
          </p:nvPr>
        </p:nvSpPr>
        <p:spPr>
          <a:xfrm>
            <a:off x="5280368" y="1059872"/>
            <a:ext cx="6224244" cy="485135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For all DR cases so far completed, confidentiality  for the DR agreement was requested and disclosure of information by AM was very limited.</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en-US"/>
              <a:t>DR is a function of a public accountability mechanism and more comprehensive reporting is needed. Operating policies lay out reporting principles for DRS which should also be applied for confidential cases. The DR agreement itself does not need to be disclosed. </a:t>
            </a:r>
            <a:endParaRPr/>
          </a:p>
          <a:p>
            <a:pPr indent="0" lvl="0" marL="0" rtl="0" algn="l">
              <a:spcBef>
                <a:spcPts val="1000"/>
              </a:spcBef>
              <a:spcAft>
                <a:spcPts val="0"/>
              </a:spcAft>
              <a:buSzPts val="1800"/>
              <a:buNone/>
            </a:pPr>
            <a:r>
              <a:rPr lang="en-US"/>
              <a:t>. </a:t>
            </a:r>
            <a:endParaRPr/>
          </a:p>
        </p:txBody>
      </p:sp>
      <p:sp>
        <p:nvSpPr>
          <p:cNvPr id="293" name="Google Shape;293;p12"/>
          <p:cNvSpPr txBox="1"/>
          <p:nvPr>
            <p:ph idx="12" type="sldNum"/>
          </p:nvPr>
        </p:nvSpPr>
        <p:spPr>
          <a:xfrm>
            <a:off x="11361691" y="6407997"/>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297" name="Shape 297"/>
        <p:cNvGrpSpPr/>
        <p:nvPr/>
      </p:nvGrpSpPr>
      <p:grpSpPr>
        <a:xfrm>
          <a:off x="0" y="0"/>
          <a:ext cx="0" cy="0"/>
          <a:chOff x="0" y="0"/>
          <a:chExt cx="0" cy="0"/>
        </a:xfrm>
      </p:grpSpPr>
      <p:sp>
        <p:nvSpPr>
          <p:cNvPr id="298" name="Google Shape;298;p13"/>
          <p:cNvSpPr/>
          <p:nvPr/>
        </p:nvSpPr>
        <p:spPr>
          <a:xfrm>
            <a:off x="1" y="0"/>
            <a:ext cx="4654295"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99" name="Google Shape;299;p13"/>
          <p:cNvSpPr txBox="1"/>
          <p:nvPr>
            <p:ph type="title"/>
          </p:nvPr>
        </p:nvSpPr>
        <p:spPr>
          <a:xfrm>
            <a:off x="1296365" y="1059872"/>
            <a:ext cx="3149740" cy="48513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800"/>
              <a:buFont typeface="Century Gothic"/>
              <a:buNone/>
            </a:pPr>
            <a:r>
              <a:rPr lang="en-US" sz="2800"/>
              <a:t>External Review of DRS in 24 Months</a:t>
            </a:r>
            <a:endParaRPr/>
          </a:p>
        </p:txBody>
      </p:sp>
      <p:sp>
        <p:nvSpPr>
          <p:cNvPr id="300" name="Google Shape;300;p13"/>
          <p:cNvSpPr/>
          <p:nvPr/>
        </p:nvSpPr>
        <p:spPr>
          <a:xfrm flipH="1" rot="10800000">
            <a:off x="-159" y="1149203"/>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01" name="Google Shape;301;p13"/>
          <p:cNvSpPr txBox="1"/>
          <p:nvPr>
            <p:ph idx="1" type="body"/>
          </p:nvPr>
        </p:nvSpPr>
        <p:spPr>
          <a:xfrm>
            <a:off x="5280368" y="1059872"/>
            <a:ext cx="6224244" cy="485135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DR has had a good start but is still a new function that needs to establish itself as a trusted and predictable function which creates a level playing field between parties. </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en-US"/>
              <a:t>The ERT recommends an external review of the DR function in 24 months after further DR processes have been completed and monitoring of agreements conducted. </a:t>
            </a:r>
            <a:endParaRPr/>
          </a:p>
        </p:txBody>
      </p:sp>
      <p:sp>
        <p:nvSpPr>
          <p:cNvPr id="302" name="Google Shape;302;p13"/>
          <p:cNvSpPr txBox="1"/>
          <p:nvPr>
            <p:ph idx="12" type="sldNum"/>
          </p:nvPr>
        </p:nvSpPr>
        <p:spPr>
          <a:xfrm>
            <a:off x="11326193" y="6396846"/>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306" name="Shape 306"/>
        <p:cNvGrpSpPr/>
        <p:nvPr/>
      </p:nvGrpSpPr>
      <p:grpSpPr>
        <a:xfrm>
          <a:off x="0" y="0"/>
          <a:ext cx="0" cy="0"/>
          <a:chOff x="0" y="0"/>
          <a:chExt cx="0" cy="0"/>
        </a:xfrm>
      </p:grpSpPr>
      <p:sp>
        <p:nvSpPr>
          <p:cNvPr id="307" name="Google Shape;307;p14"/>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08" name="Google Shape;308;p14"/>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09" name="Google Shape;309;p14"/>
          <p:cNvSpPr txBox="1"/>
          <p:nvPr>
            <p:ph type="title"/>
          </p:nvPr>
        </p:nvSpPr>
        <p:spPr>
          <a:xfrm>
            <a:off x="1843391" y="146650"/>
            <a:ext cx="9383408" cy="800128"/>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lt1"/>
              </a:buClr>
              <a:buSzPct val="163636"/>
              <a:buFont typeface="Century Gothic"/>
              <a:buNone/>
            </a:pPr>
            <a:r>
              <a:rPr lang="en-US">
                <a:solidFill>
                  <a:schemeClr val="lt1"/>
                </a:solidFill>
              </a:rPr>
              <a:t>3. Verification Mandate for IPN and GIA</a:t>
            </a:r>
            <a:br>
              <a:rPr lang="en-US">
                <a:solidFill>
                  <a:schemeClr val="lt1"/>
                </a:solidFill>
              </a:rPr>
            </a:br>
            <a:endParaRPr sz="2200">
              <a:solidFill>
                <a:schemeClr val="lt1"/>
              </a:solidFill>
            </a:endParaRPr>
          </a:p>
        </p:txBody>
      </p:sp>
      <p:sp>
        <p:nvSpPr>
          <p:cNvPr id="310" name="Google Shape;310;p1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11" name="Google Shape;311;p14"/>
          <p:cNvSpPr txBox="1"/>
          <p:nvPr>
            <p:ph idx="1" type="body"/>
          </p:nvPr>
        </p:nvSpPr>
        <p:spPr>
          <a:xfrm>
            <a:off x="1843392" y="2623930"/>
            <a:ext cx="9383408" cy="328729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The IPN has a verification mandate which is significantly more limited than any other IAM/MBD (with the exception of AIIB). </a:t>
            </a:r>
            <a:endParaRPr/>
          </a:p>
          <a:p>
            <a:pPr indent="-342900" lvl="0" marL="342900" rtl="0" algn="l">
              <a:spcBef>
                <a:spcPts val="1000"/>
              </a:spcBef>
              <a:spcAft>
                <a:spcPts val="0"/>
              </a:spcAft>
              <a:buSzPts val="1800"/>
              <a:buChar char="🠶"/>
            </a:pPr>
            <a:r>
              <a:rPr lang="en-US"/>
              <a:t>The verification role assigned to GIA is unique among IAMs</a:t>
            </a:r>
            <a:endParaRPr/>
          </a:p>
          <a:p>
            <a:pPr indent="-342900" lvl="0" marL="342900" rtl="0" algn="l">
              <a:spcBef>
                <a:spcPts val="1000"/>
              </a:spcBef>
              <a:spcAft>
                <a:spcPts val="0"/>
              </a:spcAft>
              <a:buSzPts val="1800"/>
              <a:buChar char="🠶"/>
            </a:pPr>
            <a:r>
              <a:rPr lang="en-US"/>
              <a:t>The Toolkit Reforms gave the IPN (with GIA input) the right to recommend verification to the Board for approval. Recommendations are narrowly restricted through the Framework for Proportionality Criteria and Modalities for Independent Verification of Management Action Plan Implementation. </a:t>
            </a:r>
            <a:endParaRPr/>
          </a:p>
          <a:p>
            <a:pPr indent="-342900" lvl="0" marL="342900" rtl="0" algn="l">
              <a:spcBef>
                <a:spcPts val="1000"/>
              </a:spcBef>
              <a:spcAft>
                <a:spcPts val="0"/>
              </a:spcAft>
              <a:buSzPts val="1800"/>
              <a:buChar char="🠶"/>
            </a:pPr>
            <a:r>
              <a:rPr lang="en-US"/>
              <a:t>The ERT finds this Framework complex, unnecessarily prescriptive, and the criteria and weighting scheme somewhat arbitrary. IPN should be given a broader verification mandate.</a:t>
            </a:r>
            <a:endParaRPr/>
          </a:p>
          <a:p>
            <a:pPr indent="0" lvl="0" marL="0" rtl="0" algn="l">
              <a:spcBef>
                <a:spcPts val="1000"/>
              </a:spcBef>
              <a:spcAft>
                <a:spcPts val="0"/>
              </a:spcAft>
              <a:buSzPts val="1800"/>
              <a:buNone/>
            </a:pPr>
            <a:r>
              <a:t/>
            </a:r>
            <a:endParaRPr/>
          </a:p>
        </p:txBody>
      </p:sp>
      <p:sp>
        <p:nvSpPr>
          <p:cNvPr id="312" name="Google Shape;312;p14"/>
          <p:cNvSpPr txBox="1"/>
          <p:nvPr>
            <p:ph idx="12" type="sldNum"/>
          </p:nvPr>
        </p:nvSpPr>
        <p:spPr>
          <a:xfrm>
            <a:off x="11226799" y="645648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
        <p:nvSpPr>
          <p:cNvPr id="313" name="Google Shape;313;p14"/>
          <p:cNvSpPr txBox="1"/>
          <p:nvPr/>
        </p:nvSpPr>
        <p:spPr>
          <a:xfrm>
            <a:off x="1843391" y="968023"/>
            <a:ext cx="9940699"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Century Gothic"/>
                <a:ea typeface="Century Gothic"/>
                <a:cs typeface="Century Gothic"/>
                <a:sym typeface="Century Gothic"/>
              </a:rPr>
              <a:t>TOR question: </a:t>
            </a:r>
            <a:r>
              <a:rPr i="1" lang="en-US" sz="2000">
                <a:solidFill>
                  <a:srgbClr val="82D2F0"/>
                </a:solidFill>
                <a:latin typeface="Century Gothic"/>
                <a:ea typeface="Century Gothic"/>
                <a:cs typeface="Century Gothic"/>
                <a:sym typeface="Century Gothic"/>
              </a:rPr>
              <a:t>How does the current framework for independent verification of Management Action Plans compare with other IAMs? Are the thresholds for triggering independent verification by IPN and GIA appropriate?</a:t>
            </a:r>
            <a:endParaRPr sz="2000">
              <a:solidFill>
                <a:srgbClr val="82D2F0"/>
              </a:solidFill>
              <a:latin typeface="Century Gothic"/>
              <a:ea typeface="Century Gothic"/>
              <a:cs typeface="Century Gothic"/>
              <a:sym typeface="Century Gothic"/>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317" name="Shape 317"/>
        <p:cNvGrpSpPr/>
        <p:nvPr/>
      </p:nvGrpSpPr>
      <p:grpSpPr>
        <a:xfrm>
          <a:off x="0" y="0"/>
          <a:ext cx="0" cy="0"/>
          <a:chOff x="0" y="0"/>
          <a:chExt cx="0" cy="0"/>
        </a:xfrm>
      </p:grpSpPr>
      <p:sp>
        <p:nvSpPr>
          <p:cNvPr id="318" name="Google Shape;318;p15"/>
          <p:cNvSpPr/>
          <p:nvPr/>
        </p:nvSpPr>
        <p:spPr>
          <a:xfrm>
            <a:off x="1" y="0"/>
            <a:ext cx="4654295"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19" name="Google Shape;319;p15"/>
          <p:cNvSpPr txBox="1"/>
          <p:nvPr>
            <p:ph type="title"/>
          </p:nvPr>
        </p:nvSpPr>
        <p:spPr>
          <a:xfrm>
            <a:off x="1331089" y="1059872"/>
            <a:ext cx="3323207" cy="48513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600"/>
              <a:buFont typeface="Century Gothic"/>
              <a:buNone/>
            </a:pPr>
            <a:r>
              <a:rPr lang="en-US" sz="2600"/>
              <a:t>Recommendations for Verification</a:t>
            </a:r>
            <a:br>
              <a:rPr lang="en-US" sz="2600"/>
            </a:br>
            <a:br>
              <a:rPr lang="en-US" sz="2600"/>
            </a:br>
            <a:r>
              <a:rPr lang="en-US" sz="2600"/>
              <a:t> </a:t>
            </a:r>
            <a:endParaRPr/>
          </a:p>
        </p:txBody>
      </p:sp>
      <p:sp>
        <p:nvSpPr>
          <p:cNvPr id="320" name="Google Shape;320;p15"/>
          <p:cNvSpPr/>
          <p:nvPr/>
        </p:nvSpPr>
        <p:spPr>
          <a:xfrm flipH="1" rot="10800000">
            <a:off x="-159" y="1149203"/>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21" name="Google Shape;321;p15"/>
          <p:cNvSpPr txBox="1"/>
          <p:nvPr>
            <p:ph idx="1" type="body"/>
          </p:nvPr>
        </p:nvSpPr>
        <p:spPr>
          <a:xfrm>
            <a:off x="5280367" y="1059872"/>
            <a:ext cx="6528773" cy="4989236"/>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SzPts val="2000"/>
              <a:buNone/>
            </a:pPr>
            <a:r>
              <a:rPr lang="en-US" sz="2000"/>
              <a:t>Options range from modest to significant change. </a:t>
            </a:r>
            <a:endParaRPr/>
          </a:p>
          <a:p>
            <a:pPr indent="0" lvl="0" marL="0" rtl="0" algn="l">
              <a:spcBef>
                <a:spcPts val="1000"/>
              </a:spcBef>
              <a:spcAft>
                <a:spcPts val="0"/>
              </a:spcAft>
              <a:buSzPts val="2000"/>
              <a:buNone/>
            </a:pPr>
            <a:r>
              <a:t/>
            </a:r>
            <a:endParaRPr sz="2000"/>
          </a:p>
          <a:p>
            <a:pPr indent="-342900" lvl="0" marL="342900" rtl="0" algn="l">
              <a:spcBef>
                <a:spcPts val="1000"/>
              </a:spcBef>
              <a:spcAft>
                <a:spcPts val="0"/>
              </a:spcAft>
              <a:buSzPts val="1800"/>
              <a:buChar char="🠶"/>
            </a:pPr>
            <a:r>
              <a:rPr lang="en-US"/>
              <a:t>Option 1: Full verification mandate, in line with other IAMs and aligned with CAO</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en-US"/>
              <a:t>Option 2: IPN to make recommendation for selected projects to the Board at time when MAPs are considered for approval. IPN is not bound by Framework for Proportionality but can use some requester related criteria as guiding principles. </a:t>
            </a:r>
            <a:endParaRPr/>
          </a:p>
          <a:p>
            <a:pPr indent="-228600" lvl="0" marL="342900" rtl="0" algn="l">
              <a:spcBef>
                <a:spcPts val="1000"/>
              </a:spcBef>
              <a:spcAft>
                <a:spcPts val="0"/>
              </a:spcAft>
              <a:buSzPts val="1800"/>
              <a:buNone/>
            </a:pPr>
            <a:r>
              <a:t/>
            </a:r>
            <a:endParaRPr/>
          </a:p>
          <a:p>
            <a:pPr indent="-342900" lvl="0" marL="342900" rtl="0" algn="l">
              <a:spcBef>
                <a:spcPts val="1000"/>
              </a:spcBef>
              <a:spcAft>
                <a:spcPts val="0"/>
              </a:spcAft>
              <a:buSzPts val="1800"/>
              <a:buChar char="🠶"/>
            </a:pPr>
            <a:r>
              <a:rPr lang="en-US"/>
              <a:t>Option 3: Maintain present system but introduce a process where requesters and representatives can record disagreements with MAP update report posted on IPN website. </a:t>
            </a:r>
            <a:endParaRPr/>
          </a:p>
        </p:txBody>
      </p:sp>
      <p:sp>
        <p:nvSpPr>
          <p:cNvPr id="322" name="Google Shape;322;p15"/>
          <p:cNvSpPr txBox="1"/>
          <p:nvPr>
            <p:ph idx="12" type="sldNum"/>
          </p:nvPr>
        </p:nvSpPr>
        <p:spPr>
          <a:xfrm>
            <a:off x="11259285" y="634108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326" name="Shape 326"/>
        <p:cNvGrpSpPr/>
        <p:nvPr/>
      </p:nvGrpSpPr>
      <p:grpSpPr>
        <a:xfrm>
          <a:off x="0" y="0"/>
          <a:ext cx="0" cy="0"/>
          <a:chOff x="0" y="0"/>
          <a:chExt cx="0" cy="0"/>
        </a:xfrm>
      </p:grpSpPr>
      <p:sp>
        <p:nvSpPr>
          <p:cNvPr id="327" name="Google Shape;327;p16"/>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28" name="Google Shape;328;p16"/>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29" name="Google Shape;329;p16"/>
          <p:cNvSpPr txBox="1"/>
          <p:nvPr>
            <p:ph type="title"/>
          </p:nvPr>
        </p:nvSpPr>
        <p:spPr>
          <a:xfrm>
            <a:off x="1843391" y="151419"/>
            <a:ext cx="9383408" cy="1658066"/>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lt1"/>
              </a:buClr>
              <a:buSzPct val="100000"/>
              <a:buFont typeface="Century Gothic"/>
              <a:buNone/>
            </a:pPr>
            <a:r>
              <a:rPr lang="en-US">
                <a:solidFill>
                  <a:schemeClr val="lt1"/>
                </a:solidFill>
              </a:rPr>
              <a:t>4. Structure and IPN Independence</a:t>
            </a:r>
            <a:r>
              <a:rPr lang="en-US" sz="2400">
                <a:solidFill>
                  <a:schemeClr val="lt1"/>
                </a:solidFill>
              </a:rPr>
              <a:t>   </a:t>
            </a:r>
            <a:br>
              <a:rPr lang="en-US" sz="2400">
                <a:solidFill>
                  <a:schemeClr val="lt1"/>
                </a:solidFill>
              </a:rPr>
            </a:br>
            <a:br>
              <a:rPr lang="en-US" sz="1400">
                <a:solidFill>
                  <a:schemeClr val="lt1"/>
                </a:solidFill>
              </a:rPr>
            </a:br>
            <a:r>
              <a:rPr lang="en-US" sz="2800">
                <a:solidFill>
                  <a:schemeClr val="lt1"/>
                </a:solidFill>
              </a:rPr>
              <a:t>TOR question: </a:t>
            </a:r>
            <a:r>
              <a:rPr i="1" lang="en-US" sz="2400">
                <a:solidFill>
                  <a:srgbClr val="82D2F0"/>
                </a:solidFill>
              </a:rPr>
              <a:t>Does the current AM structure enable IPN to continue to carry out its compliance functions independently? </a:t>
            </a:r>
            <a:br>
              <a:rPr lang="en-US">
                <a:solidFill>
                  <a:schemeClr val="lt1"/>
                </a:solidFill>
              </a:rPr>
            </a:br>
            <a:endParaRPr>
              <a:solidFill>
                <a:schemeClr val="lt1"/>
              </a:solidFill>
            </a:endParaRPr>
          </a:p>
        </p:txBody>
      </p:sp>
      <p:sp>
        <p:nvSpPr>
          <p:cNvPr id="330" name="Google Shape;330;p1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31" name="Google Shape;331;p16"/>
          <p:cNvSpPr txBox="1"/>
          <p:nvPr>
            <p:ph idx="1" type="body"/>
          </p:nvPr>
        </p:nvSpPr>
        <p:spPr>
          <a:xfrm>
            <a:off x="443569" y="2396190"/>
            <a:ext cx="10733670" cy="4133564"/>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0"/>
              </a:spcBef>
              <a:spcAft>
                <a:spcPts val="0"/>
              </a:spcAft>
              <a:buSzPct val="100000"/>
              <a:buNone/>
            </a:pPr>
            <a:r>
              <a:rPr lang="en-US" sz="2100">
                <a:solidFill>
                  <a:schemeClr val="dk1"/>
                </a:solidFill>
              </a:rPr>
              <a:t>Although the intent of AM’s structure was to preserve IPN’s independence while creating an efficient organizational design, the AM structure is unique and complicated.</a:t>
            </a:r>
            <a:endParaRPr/>
          </a:p>
          <a:p>
            <a:pPr indent="-292099" lvl="0" marL="695325" rtl="0" algn="l">
              <a:spcBef>
                <a:spcPts val="1000"/>
              </a:spcBef>
              <a:spcAft>
                <a:spcPts val="0"/>
              </a:spcAft>
              <a:buSzPct val="100000"/>
              <a:buChar char="🠶"/>
            </a:pPr>
            <a:r>
              <a:rPr lang="en-US"/>
              <a:t>AMSec heads AM, but it is not a pyramid. </a:t>
            </a:r>
            <a:endParaRPr/>
          </a:p>
          <a:p>
            <a:pPr indent="-292099" lvl="0" marL="695325" rtl="0" algn="l">
              <a:spcBef>
                <a:spcPts val="1000"/>
              </a:spcBef>
              <a:spcAft>
                <a:spcPts val="0"/>
              </a:spcAft>
              <a:buSzPct val="100000"/>
              <a:buChar char="🠶"/>
            </a:pPr>
            <a:r>
              <a:rPr lang="en-US"/>
              <a:t>IPN and DRS are in the same unit with strong boundaries keeping them separate (IPN independence and firewalls). </a:t>
            </a:r>
            <a:endParaRPr/>
          </a:p>
          <a:p>
            <a:pPr indent="-292099" lvl="0" marL="695325" rtl="0" algn="l">
              <a:spcBef>
                <a:spcPts val="1000"/>
              </a:spcBef>
              <a:spcAft>
                <a:spcPts val="0"/>
              </a:spcAft>
              <a:buSzPct val="100000"/>
              <a:buChar char="🠶"/>
            </a:pPr>
            <a:r>
              <a:rPr lang="en-US"/>
              <a:t>AMSec heads both AM and DRS which poses a potential conflict of interest.</a:t>
            </a:r>
            <a:endParaRPr/>
          </a:p>
          <a:p>
            <a:pPr indent="0" lvl="0" marL="0" rtl="0" algn="l">
              <a:spcBef>
                <a:spcPts val="1000"/>
              </a:spcBef>
              <a:spcAft>
                <a:spcPts val="0"/>
              </a:spcAft>
              <a:buSzPct val="100000"/>
              <a:buNone/>
            </a:pPr>
            <a:r>
              <a:t/>
            </a:r>
            <a:endParaRPr b="1" i="1" sz="2100"/>
          </a:p>
          <a:p>
            <a:pPr indent="0" lvl="0" marL="0" rtl="0" algn="l">
              <a:spcBef>
                <a:spcPts val="1000"/>
              </a:spcBef>
              <a:spcAft>
                <a:spcPts val="0"/>
              </a:spcAft>
              <a:buSzPct val="100000"/>
              <a:buNone/>
            </a:pPr>
            <a:r>
              <a:rPr b="1" i="1" lang="en-US" sz="2100"/>
              <a:t>Findings: </a:t>
            </a:r>
            <a:endParaRPr/>
          </a:p>
          <a:p>
            <a:pPr indent="-349249" lvl="0" marL="752475" rtl="0" algn="l">
              <a:lnSpc>
                <a:spcPct val="120000"/>
              </a:lnSpc>
              <a:spcBef>
                <a:spcPts val="1000"/>
              </a:spcBef>
              <a:spcAft>
                <a:spcPts val="0"/>
              </a:spcAft>
              <a:buSzPct val="100000"/>
              <a:buChar char="🠶"/>
            </a:pPr>
            <a:r>
              <a:rPr lang="en-US"/>
              <a:t>IPN’s independence in performing its compliance functions has not been significantly affected to date by being in a structure where it does not control its resources and finances, but the potential for impact does exist and the current structure does make work processes less efficient. </a:t>
            </a:r>
            <a:endParaRPr/>
          </a:p>
          <a:p>
            <a:pPr indent="-349249" lvl="0" marL="752475" rtl="0" algn="l">
              <a:lnSpc>
                <a:spcPct val="120000"/>
              </a:lnSpc>
              <a:spcBef>
                <a:spcPts val="1000"/>
              </a:spcBef>
              <a:spcAft>
                <a:spcPts val="0"/>
              </a:spcAft>
              <a:buSzPct val="180000"/>
              <a:buChar char="🠶"/>
            </a:pPr>
            <a:r>
              <a:rPr lang="en-US"/>
              <a:t>IPN has experienced increased tensions and scheduling problems during compliance reviews as a result of the AM and IPN Resolutions’ requirement to offer DR to both parties even when requesters do not want DR.</a:t>
            </a:r>
            <a:endParaRPr sz="1000"/>
          </a:p>
          <a:p>
            <a:pPr indent="-349250" lvl="0" marL="752475" rtl="0" algn="l">
              <a:spcBef>
                <a:spcPts val="1000"/>
              </a:spcBef>
              <a:spcAft>
                <a:spcPts val="0"/>
              </a:spcAft>
              <a:buSzPct val="100000"/>
              <a:buNone/>
            </a:pPr>
            <a:r>
              <a:t/>
            </a:r>
            <a:endParaRPr/>
          </a:p>
          <a:p>
            <a:pPr indent="0" lvl="0" marL="0" rtl="0" algn="l">
              <a:spcBef>
                <a:spcPts val="1000"/>
              </a:spcBef>
              <a:spcAft>
                <a:spcPts val="0"/>
              </a:spcAft>
              <a:buSzPct val="100000"/>
              <a:buNone/>
            </a:pPr>
            <a:r>
              <a:t/>
            </a:r>
            <a:endParaRPr/>
          </a:p>
          <a:p>
            <a:pPr indent="-245745" lvl="0" marL="342900" rtl="0" algn="l">
              <a:spcBef>
                <a:spcPts val="1000"/>
              </a:spcBef>
              <a:spcAft>
                <a:spcPts val="0"/>
              </a:spcAft>
              <a:buSzPct val="100000"/>
              <a:buNone/>
            </a:pPr>
            <a:r>
              <a:t/>
            </a:r>
            <a:endParaRPr/>
          </a:p>
        </p:txBody>
      </p:sp>
      <p:sp>
        <p:nvSpPr>
          <p:cNvPr id="332" name="Google Shape;332;p16"/>
          <p:cNvSpPr txBox="1"/>
          <p:nvPr>
            <p:ph idx="12" type="sldNum"/>
          </p:nvPr>
        </p:nvSpPr>
        <p:spPr>
          <a:xfrm>
            <a:off x="11177239" y="6362994"/>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336" name="Shape 336"/>
        <p:cNvGrpSpPr/>
        <p:nvPr/>
      </p:nvGrpSpPr>
      <p:grpSpPr>
        <a:xfrm>
          <a:off x="0" y="0"/>
          <a:ext cx="0" cy="0"/>
          <a:chOff x="0" y="0"/>
          <a:chExt cx="0" cy="0"/>
        </a:xfrm>
      </p:grpSpPr>
      <p:sp>
        <p:nvSpPr>
          <p:cNvPr id="337" name="Google Shape;337;p17"/>
          <p:cNvSpPr/>
          <p:nvPr/>
        </p:nvSpPr>
        <p:spPr>
          <a:xfrm>
            <a:off x="1" y="0"/>
            <a:ext cx="4654295"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38" name="Google Shape;338;p17"/>
          <p:cNvSpPr txBox="1"/>
          <p:nvPr>
            <p:ph type="title"/>
          </p:nvPr>
        </p:nvSpPr>
        <p:spPr>
          <a:xfrm>
            <a:off x="1250065" y="1059872"/>
            <a:ext cx="3404229" cy="48513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700"/>
              <a:buFont typeface="Century Gothic"/>
              <a:buNone/>
            </a:pPr>
            <a:r>
              <a:rPr lang="en-US" sz="2700"/>
              <a:t>Structure Recommendations </a:t>
            </a:r>
            <a:endParaRPr/>
          </a:p>
        </p:txBody>
      </p:sp>
      <p:sp>
        <p:nvSpPr>
          <p:cNvPr id="339" name="Google Shape;339;p17"/>
          <p:cNvSpPr/>
          <p:nvPr/>
        </p:nvSpPr>
        <p:spPr>
          <a:xfrm flipH="1" rot="10800000">
            <a:off x="-159" y="1149203"/>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40" name="Google Shape;340;p17"/>
          <p:cNvSpPr txBox="1"/>
          <p:nvPr>
            <p:ph idx="1" type="body"/>
          </p:nvPr>
        </p:nvSpPr>
        <p:spPr>
          <a:xfrm>
            <a:off x="5280368" y="731520"/>
            <a:ext cx="6224244" cy="550164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800"/>
              <a:buChar char="🠶"/>
            </a:pPr>
            <a:r>
              <a:rPr lang="en-US"/>
              <a:t>Retain the three-member Inspection Panel that:</a:t>
            </a:r>
            <a:endParaRPr/>
          </a:p>
          <a:p>
            <a:pPr indent="-285750" lvl="1" marL="742950" rtl="0" algn="l">
              <a:lnSpc>
                <a:spcPct val="90000"/>
              </a:lnSpc>
              <a:spcBef>
                <a:spcPts val="1000"/>
              </a:spcBef>
              <a:spcAft>
                <a:spcPts val="0"/>
              </a:spcAft>
              <a:buSzPts val="1600"/>
              <a:buChar char="🠶"/>
            </a:pPr>
            <a:r>
              <a:rPr lang="en-US"/>
              <a:t>Reports directly to the Board </a:t>
            </a:r>
            <a:endParaRPr/>
          </a:p>
          <a:p>
            <a:pPr indent="-285750" lvl="1" marL="742950" rtl="0" algn="l">
              <a:lnSpc>
                <a:spcPct val="90000"/>
              </a:lnSpc>
              <a:spcBef>
                <a:spcPts val="1000"/>
              </a:spcBef>
              <a:spcAft>
                <a:spcPts val="0"/>
              </a:spcAft>
              <a:buSzPts val="1600"/>
              <a:buChar char="🠶"/>
            </a:pPr>
            <a:r>
              <a:rPr lang="en-US"/>
              <a:t>Has operational and administrative independence</a:t>
            </a:r>
            <a:endParaRPr/>
          </a:p>
          <a:p>
            <a:pPr indent="-285750" lvl="1" marL="742950" rtl="0" algn="l">
              <a:lnSpc>
                <a:spcPct val="90000"/>
              </a:lnSpc>
              <a:spcBef>
                <a:spcPts val="1000"/>
              </a:spcBef>
              <a:spcAft>
                <a:spcPts val="0"/>
              </a:spcAft>
              <a:buSzPts val="1600"/>
              <a:buChar char="🠶"/>
            </a:pPr>
            <a:r>
              <a:rPr lang="en-US"/>
              <a:t>Has a minimum 2-year term for the Chair role</a:t>
            </a:r>
            <a:endParaRPr/>
          </a:p>
          <a:p>
            <a:pPr indent="-228600" lvl="0" marL="342900" rtl="0" algn="l">
              <a:lnSpc>
                <a:spcPct val="90000"/>
              </a:lnSpc>
              <a:spcBef>
                <a:spcPts val="1000"/>
              </a:spcBef>
              <a:spcAft>
                <a:spcPts val="0"/>
              </a:spcAft>
              <a:buSzPts val="1800"/>
              <a:buNone/>
            </a:pPr>
            <a:r>
              <a:t/>
            </a:r>
            <a:endParaRPr/>
          </a:p>
          <a:p>
            <a:pPr indent="-342900" lvl="0" marL="342900" rtl="0" algn="l">
              <a:lnSpc>
                <a:spcPct val="90000"/>
              </a:lnSpc>
              <a:spcBef>
                <a:spcPts val="1000"/>
              </a:spcBef>
              <a:spcAft>
                <a:spcPts val="0"/>
              </a:spcAft>
              <a:buSzPts val="1800"/>
              <a:buChar char="🠶"/>
            </a:pPr>
            <a:r>
              <a:rPr lang="en-US"/>
              <a:t>Make changes to structure and Resolutions to address contradictions, ambiguities, and conflicting interpretations.  Four options are presented.</a:t>
            </a:r>
            <a:endParaRPr/>
          </a:p>
          <a:p>
            <a:pPr indent="-285750" lvl="1" marL="742950" rtl="0" algn="l">
              <a:lnSpc>
                <a:spcPct val="90000"/>
              </a:lnSpc>
              <a:spcBef>
                <a:spcPts val="1000"/>
              </a:spcBef>
              <a:spcAft>
                <a:spcPts val="0"/>
              </a:spcAft>
              <a:buSzPts val="1600"/>
              <a:buChar char="🠶"/>
            </a:pPr>
            <a:r>
              <a:rPr lang="en-US"/>
              <a:t>Options range from moderate to significant change. </a:t>
            </a:r>
            <a:endParaRPr/>
          </a:p>
          <a:p>
            <a:pPr indent="-285750" lvl="1" marL="742950" rtl="0" algn="l">
              <a:lnSpc>
                <a:spcPct val="90000"/>
              </a:lnSpc>
              <a:spcBef>
                <a:spcPts val="1000"/>
              </a:spcBef>
              <a:spcAft>
                <a:spcPts val="0"/>
              </a:spcAft>
              <a:buSzPts val="1600"/>
              <a:buChar char="🠶"/>
            </a:pPr>
            <a:r>
              <a:rPr lang="en-US"/>
              <a:t>Three options reflect continuation of IPN</a:t>
            </a:r>
            <a:endParaRPr/>
          </a:p>
          <a:p>
            <a:pPr indent="-285750" lvl="1" marL="742950" rtl="0" algn="l">
              <a:lnSpc>
                <a:spcPct val="90000"/>
              </a:lnSpc>
              <a:spcBef>
                <a:spcPts val="1000"/>
              </a:spcBef>
              <a:spcAft>
                <a:spcPts val="0"/>
              </a:spcAft>
              <a:buSzPts val="1600"/>
              <a:buChar char="🠶"/>
            </a:pPr>
            <a:r>
              <a:rPr lang="en-US"/>
              <a:t>One option is provided in the event a decision is made not to retain IPN </a:t>
            </a:r>
            <a:endParaRPr/>
          </a:p>
          <a:p>
            <a:pPr indent="0" lvl="0" marL="0" rtl="0" algn="l">
              <a:lnSpc>
                <a:spcPct val="90000"/>
              </a:lnSpc>
              <a:spcBef>
                <a:spcPts val="1000"/>
              </a:spcBef>
              <a:spcAft>
                <a:spcPts val="0"/>
              </a:spcAft>
              <a:buSzPts val="1800"/>
              <a:buNone/>
            </a:pPr>
            <a:r>
              <a:rPr lang="en-US"/>
              <a:t> </a:t>
            </a:r>
            <a:endParaRPr/>
          </a:p>
          <a:p>
            <a:pPr indent="-342900" lvl="0" marL="342900" rtl="0" algn="l">
              <a:lnSpc>
                <a:spcPct val="90000"/>
              </a:lnSpc>
              <a:spcBef>
                <a:spcPts val="1000"/>
              </a:spcBef>
              <a:spcAft>
                <a:spcPts val="0"/>
              </a:spcAft>
              <a:buSzPts val="1800"/>
              <a:buChar char="🠶"/>
            </a:pPr>
            <a:r>
              <a:rPr lang="en-US"/>
              <a:t>Establish stronger governance processes to systematically measure and report to the Board on DRS and IPN effectiveness, efficiency and costs.</a:t>
            </a:r>
            <a:endParaRPr/>
          </a:p>
        </p:txBody>
      </p:sp>
      <p:sp>
        <p:nvSpPr>
          <p:cNvPr id="341" name="Google Shape;341;p17"/>
          <p:cNvSpPr txBox="1"/>
          <p:nvPr>
            <p:ph idx="12" type="sldNum"/>
          </p:nvPr>
        </p:nvSpPr>
        <p:spPr>
          <a:xfrm>
            <a:off x="11114728" y="623316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45" name="Shape 345"/>
        <p:cNvGrpSpPr/>
        <p:nvPr/>
      </p:nvGrpSpPr>
      <p:grpSpPr>
        <a:xfrm>
          <a:off x="0" y="0"/>
          <a:ext cx="0" cy="0"/>
          <a:chOff x="0" y="0"/>
          <a:chExt cx="0" cy="0"/>
        </a:xfrm>
      </p:grpSpPr>
      <p:sp>
        <p:nvSpPr>
          <p:cNvPr id="346" name="Google Shape;346;p18"/>
          <p:cNvSpPr txBox="1"/>
          <p:nvPr>
            <p:ph type="title"/>
          </p:nvPr>
        </p:nvSpPr>
        <p:spPr>
          <a:xfrm>
            <a:off x="112309" y="1268771"/>
            <a:ext cx="3453887" cy="461665"/>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1600"/>
              <a:buFont typeface="Century Gothic"/>
              <a:buNone/>
            </a:pPr>
            <a:r>
              <a:rPr lang="en-US" sz="1600">
                <a:solidFill>
                  <a:schemeClr val="dk1"/>
                </a:solidFill>
              </a:rPr>
              <a:t>Variation of Present Structure</a:t>
            </a:r>
            <a:endParaRPr/>
          </a:p>
        </p:txBody>
      </p:sp>
      <p:sp>
        <p:nvSpPr>
          <p:cNvPr id="347" name="Google Shape;347;p18"/>
          <p:cNvSpPr txBox="1"/>
          <p:nvPr>
            <p:ph idx="2" type="body"/>
          </p:nvPr>
        </p:nvSpPr>
        <p:spPr>
          <a:xfrm>
            <a:off x="112891" y="5433807"/>
            <a:ext cx="3771904" cy="865334"/>
          </a:xfrm>
          <a:prstGeom prst="rect">
            <a:avLst/>
          </a:prstGeom>
          <a:noFill/>
          <a:ln>
            <a:noFill/>
          </a:ln>
        </p:spPr>
        <p:txBody>
          <a:bodyPr anchorCtr="0" anchor="t" bIns="45700" lIns="91425" spcFirstLastPara="1" rIns="91425" wrap="square" tIns="45700">
            <a:normAutofit fontScale="92500"/>
          </a:bodyPr>
          <a:lstStyle/>
          <a:p>
            <a:pPr indent="0" lvl="0" marL="0" rtl="0" algn="l">
              <a:spcBef>
                <a:spcPts val="0"/>
              </a:spcBef>
              <a:spcAft>
                <a:spcPts val="0"/>
              </a:spcAft>
              <a:buSzPct val="100000"/>
              <a:buNone/>
            </a:pPr>
            <a:r>
              <a:rPr b="1" lang="en-US"/>
              <a:t>Priority Objectives: </a:t>
            </a:r>
            <a:endParaRPr/>
          </a:p>
          <a:p>
            <a:pPr indent="0" lvl="0" marL="0" rtl="0" algn="l">
              <a:spcBef>
                <a:spcPts val="1000"/>
              </a:spcBef>
              <a:spcAft>
                <a:spcPts val="0"/>
              </a:spcAft>
              <a:buSzPct val="100000"/>
              <a:buNone/>
            </a:pPr>
            <a:r>
              <a:rPr lang="en-US" sz="1700">
                <a:solidFill>
                  <a:schemeClr val="dk1"/>
                </a:solidFill>
              </a:rPr>
              <a:t>Support continuity, minimal change</a:t>
            </a:r>
            <a:endParaRPr/>
          </a:p>
        </p:txBody>
      </p:sp>
      <p:sp>
        <p:nvSpPr>
          <p:cNvPr id="348" name="Google Shape;348;p18"/>
          <p:cNvSpPr txBox="1"/>
          <p:nvPr/>
        </p:nvSpPr>
        <p:spPr>
          <a:xfrm>
            <a:off x="232992" y="3944616"/>
            <a:ext cx="333320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a:solidFill>
                  <a:schemeClr val="dk1"/>
                </a:solidFill>
                <a:latin typeface="Century Gothic"/>
                <a:ea typeface="Century Gothic"/>
                <a:cs typeface="Century Gothic"/>
                <a:sym typeface="Century Gothic"/>
              </a:rPr>
              <a:t>Transfer management of human and financial resources back to IPN, and narrowly define firewalls. </a:t>
            </a:r>
            <a:endParaRPr/>
          </a:p>
        </p:txBody>
      </p:sp>
      <p:sp>
        <p:nvSpPr>
          <p:cNvPr id="349" name="Google Shape;349;p18"/>
          <p:cNvSpPr txBox="1"/>
          <p:nvPr>
            <p:ph idx="12" type="sldNum"/>
          </p:nvPr>
        </p:nvSpPr>
        <p:spPr>
          <a:xfrm>
            <a:off x="11265440" y="635387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cxnSp>
        <p:nvCxnSpPr>
          <p:cNvPr id="350" name="Google Shape;350;p18"/>
          <p:cNvCxnSpPr/>
          <p:nvPr/>
        </p:nvCxnSpPr>
        <p:spPr>
          <a:xfrm>
            <a:off x="1025894" y="4805431"/>
            <a:ext cx="10103555" cy="0"/>
          </a:xfrm>
          <a:prstGeom prst="straightConnector1">
            <a:avLst/>
          </a:prstGeom>
          <a:noFill/>
          <a:ln cap="flat" cmpd="sng" w="50800">
            <a:solidFill>
              <a:srgbClr val="00B0F0"/>
            </a:solidFill>
            <a:prstDash val="solid"/>
            <a:round/>
            <a:headEnd len="sm" w="sm" type="none"/>
            <a:tailEnd len="med" w="med" type="triangle"/>
          </a:ln>
        </p:spPr>
      </p:cxnSp>
      <p:sp>
        <p:nvSpPr>
          <p:cNvPr id="351" name="Google Shape;351;p18"/>
          <p:cNvSpPr txBox="1"/>
          <p:nvPr/>
        </p:nvSpPr>
        <p:spPr>
          <a:xfrm>
            <a:off x="4352276" y="4899491"/>
            <a:ext cx="371127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168DBA"/>
                </a:solidFill>
                <a:latin typeface="Century Gothic"/>
                <a:ea typeface="Century Gothic"/>
                <a:cs typeface="Century Gothic"/>
                <a:sym typeface="Century Gothic"/>
              </a:rPr>
              <a:t>Magnitude of Change Required</a:t>
            </a:r>
            <a:endParaRPr/>
          </a:p>
        </p:txBody>
      </p:sp>
      <p:sp>
        <p:nvSpPr>
          <p:cNvPr id="352" name="Google Shape;352;p18"/>
          <p:cNvSpPr txBox="1"/>
          <p:nvPr/>
        </p:nvSpPr>
        <p:spPr>
          <a:xfrm>
            <a:off x="2588969" y="113822"/>
            <a:ext cx="645881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rgbClr val="168DBA"/>
                </a:solidFill>
                <a:latin typeface="Century Gothic"/>
                <a:ea typeface="Century Gothic"/>
                <a:cs typeface="Century Gothic"/>
                <a:sym typeface="Century Gothic"/>
              </a:rPr>
              <a:t>Structure Options with Panel</a:t>
            </a:r>
            <a:endParaRPr/>
          </a:p>
        </p:txBody>
      </p:sp>
      <p:sp>
        <p:nvSpPr>
          <p:cNvPr id="353" name="Google Shape;353;p18"/>
          <p:cNvSpPr txBox="1"/>
          <p:nvPr/>
        </p:nvSpPr>
        <p:spPr>
          <a:xfrm>
            <a:off x="1884218" y="900545"/>
            <a:ext cx="23756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entury Gothic"/>
                <a:ea typeface="Century Gothic"/>
                <a:cs typeface="Century Gothic"/>
                <a:sym typeface="Century Gothic"/>
              </a:rPr>
              <a:t>I</a:t>
            </a:r>
            <a:endParaRPr/>
          </a:p>
        </p:txBody>
      </p:sp>
      <p:sp>
        <p:nvSpPr>
          <p:cNvPr id="354" name="Google Shape;354;p18"/>
          <p:cNvSpPr txBox="1"/>
          <p:nvPr/>
        </p:nvSpPr>
        <p:spPr>
          <a:xfrm>
            <a:off x="9964418" y="884325"/>
            <a:ext cx="3433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entury Gothic"/>
                <a:ea typeface="Century Gothic"/>
                <a:cs typeface="Century Gothic"/>
                <a:sym typeface="Century Gothic"/>
              </a:rPr>
              <a:t>III</a:t>
            </a:r>
            <a:endParaRPr/>
          </a:p>
        </p:txBody>
      </p:sp>
      <p:sp>
        <p:nvSpPr>
          <p:cNvPr id="355" name="Google Shape;355;p18"/>
          <p:cNvSpPr txBox="1"/>
          <p:nvPr/>
        </p:nvSpPr>
        <p:spPr>
          <a:xfrm>
            <a:off x="5989523" y="900545"/>
            <a:ext cx="2904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entury Gothic"/>
                <a:ea typeface="Century Gothic"/>
                <a:cs typeface="Century Gothic"/>
                <a:sym typeface="Century Gothic"/>
              </a:rPr>
              <a:t>II</a:t>
            </a:r>
            <a:endParaRPr/>
          </a:p>
        </p:txBody>
      </p:sp>
      <p:sp>
        <p:nvSpPr>
          <p:cNvPr id="356" name="Google Shape;356;p18"/>
          <p:cNvSpPr txBox="1"/>
          <p:nvPr/>
        </p:nvSpPr>
        <p:spPr>
          <a:xfrm>
            <a:off x="4057179" y="1267431"/>
            <a:ext cx="4155153" cy="789054"/>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dk1"/>
              </a:buClr>
              <a:buSzPts val="1600"/>
              <a:buFont typeface="Century Gothic"/>
              <a:buNone/>
            </a:pPr>
            <a:r>
              <a:rPr lang="en-US" sz="1600">
                <a:solidFill>
                  <a:schemeClr val="dk1"/>
                </a:solidFill>
                <a:latin typeface="Century Gothic"/>
                <a:ea typeface="Century Gothic"/>
                <a:cs typeface="Century Gothic"/>
                <a:sym typeface="Century Gothic"/>
              </a:rPr>
              <a:t>Two Completely Separate Functions </a:t>
            </a:r>
            <a:endParaRPr/>
          </a:p>
        </p:txBody>
      </p:sp>
      <p:sp>
        <p:nvSpPr>
          <p:cNvPr id="357" name="Google Shape;357;p18"/>
          <p:cNvSpPr txBox="1"/>
          <p:nvPr/>
        </p:nvSpPr>
        <p:spPr>
          <a:xfrm>
            <a:off x="8825384" y="1271308"/>
            <a:ext cx="3005820" cy="369333"/>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chemeClr val="dk1"/>
              </a:buClr>
              <a:buSzPts val="1600"/>
              <a:buFont typeface="Century Gothic"/>
              <a:buNone/>
            </a:pPr>
            <a:r>
              <a:rPr lang="en-US" sz="1600">
                <a:solidFill>
                  <a:schemeClr val="dk1"/>
                </a:solidFill>
                <a:latin typeface="Century Gothic"/>
                <a:ea typeface="Century Gothic"/>
                <a:cs typeface="Century Gothic"/>
                <a:sym typeface="Century Gothic"/>
              </a:rPr>
              <a:t>Mergers with CAO function</a:t>
            </a:r>
            <a:endParaRPr/>
          </a:p>
        </p:txBody>
      </p:sp>
      <p:sp>
        <p:nvSpPr>
          <p:cNvPr id="358" name="Google Shape;358;p18"/>
          <p:cNvSpPr txBox="1"/>
          <p:nvPr/>
        </p:nvSpPr>
        <p:spPr>
          <a:xfrm>
            <a:off x="4038015" y="5866474"/>
            <a:ext cx="394664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Century Gothic"/>
                <a:ea typeface="Century Gothic"/>
                <a:cs typeface="Century Gothic"/>
                <a:sym typeface="Century Gothic"/>
              </a:rPr>
              <a:t>Support easier DR access and reduce intersections that cause conflict</a:t>
            </a:r>
            <a:endParaRPr/>
          </a:p>
        </p:txBody>
      </p:sp>
      <p:sp>
        <p:nvSpPr>
          <p:cNvPr id="359" name="Google Shape;359;p18"/>
          <p:cNvSpPr txBox="1"/>
          <p:nvPr/>
        </p:nvSpPr>
        <p:spPr>
          <a:xfrm>
            <a:off x="8105826" y="5866474"/>
            <a:ext cx="4060547"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Century Gothic"/>
                <a:ea typeface="Century Gothic"/>
                <a:cs typeface="Century Gothic"/>
                <a:sym typeface="Century Gothic"/>
              </a:rPr>
              <a:t>Support “One World Bank,” consistent structure for all WBG independent units, and economies of scale</a:t>
            </a:r>
            <a:endParaRPr sz="1800">
              <a:solidFill>
                <a:schemeClr val="dk1"/>
              </a:solidFill>
              <a:latin typeface="Century Gothic"/>
              <a:ea typeface="Century Gothic"/>
              <a:cs typeface="Century Gothic"/>
              <a:sym typeface="Century Gothic"/>
            </a:endParaRPr>
          </a:p>
        </p:txBody>
      </p:sp>
      <p:pic>
        <p:nvPicPr>
          <p:cNvPr id="360" name="Google Shape;360;p18"/>
          <p:cNvPicPr preferRelativeResize="0"/>
          <p:nvPr/>
        </p:nvPicPr>
        <p:blipFill rotWithShape="1">
          <a:blip r:embed="rId3">
            <a:alphaModFix/>
          </a:blip>
          <a:srcRect b="0" l="0" r="0" t="0"/>
          <a:stretch/>
        </p:blipFill>
        <p:spPr>
          <a:xfrm>
            <a:off x="8693103" y="1950142"/>
            <a:ext cx="3229357" cy="2052461"/>
          </a:xfrm>
          <a:prstGeom prst="rect">
            <a:avLst/>
          </a:prstGeom>
          <a:noFill/>
          <a:ln>
            <a:noFill/>
          </a:ln>
        </p:spPr>
      </p:pic>
      <p:pic>
        <p:nvPicPr>
          <p:cNvPr id="361" name="Google Shape;361;p18"/>
          <p:cNvPicPr preferRelativeResize="0"/>
          <p:nvPr/>
        </p:nvPicPr>
        <p:blipFill rotWithShape="1">
          <a:blip r:embed="rId4">
            <a:alphaModFix/>
          </a:blip>
          <a:srcRect b="0" l="0" r="0" t="0"/>
          <a:stretch/>
        </p:blipFill>
        <p:spPr>
          <a:xfrm>
            <a:off x="4531512" y="2001801"/>
            <a:ext cx="3352800" cy="1965607"/>
          </a:xfrm>
          <a:prstGeom prst="rect">
            <a:avLst/>
          </a:prstGeom>
          <a:noFill/>
          <a:ln>
            <a:noFill/>
          </a:ln>
        </p:spPr>
      </p:pic>
      <p:pic>
        <p:nvPicPr>
          <p:cNvPr id="362" name="Google Shape;362;p18"/>
          <p:cNvPicPr preferRelativeResize="0"/>
          <p:nvPr/>
        </p:nvPicPr>
        <p:blipFill rotWithShape="1">
          <a:blip r:embed="rId5">
            <a:alphaModFix/>
          </a:blip>
          <a:srcRect b="0" l="0" r="0" t="0"/>
          <a:stretch/>
        </p:blipFill>
        <p:spPr>
          <a:xfrm>
            <a:off x="317292" y="1873006"/>
            <a:ext cx="3567503" cy="206771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66" name="Shape 366"/>
        <p:cNvGrpSpPr/>
        <p:nvPr/>
      </p:nvGrpSpPr>
      <p:grpSpPr>
        <a:xfrm>
          <a:off x="0" y="0"/>
          <a:ext cx="0" cy="0"/>
          <a:chOff x="0" y="0"/>
          <a:chExt cx="0" cy="0"/>
        </a:xfrm>
      </p:grpSpPr>
      <p:sp>
        <p:nvSpPr>
          <p:cNvPr id="367" name="Google Shape;367;p19"/>
          <p:cNvSpPr txBox="1"/>
          <p:nvPr>
            <p:ph idx="12" type="sldNum"/>
          </p:nvPr>
        </p:nvSpPr>
        <p:spPr>
          <a:xfrm>
            <a:off x="11265440" y="635387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
        <p:nvSpPr>
          <p:cNvPr id="368" name="Google Shape;368;p19"/>
          <p:cNvSpPr txBox="1"/>
          <p:nvPr/>
        </p:nvSpPr>
        <p:spPr>
          <a:xfrm>
            <a:off x="2563090" y="77150"/>
            <a:ext cx="719940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rgbClr val="168DBA"/>
                </a:solidFill>
                <a:latin typeface="Century Gothic"/>
                <a:ea typeface="Century Gothic"/>
                <a:cs typeface="Century Gothic"/>
                <a:sym typeface="Century Gothic"/>
              </a:rPr>
              <a:t>Structure Option without Panel</a:t>
            </a:r>
            <a:endParaRPr/>
          </a:p>
        </p:txBody>
      </p:sp>
      <p:sp>
        <p:nvSpPr>
          <p:cNvPr id="369" name="Google Shape;369;p19"/>
          <p:cNvSpPr txBox="1"/>
          <p:nvPr/>
        </p:nvSpPr>
        <p:spPr>
          <a:xfrm>
            <a:off x="5989523" y="900545"/>
            <a:ext cx="39946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entury Gothic"/>
                <a:ea typeface="Century Gothic"/>
                <a:cs typeface="Century Gothic"/>
                <a:sym typeface="Century Gothic"/>
              </a:rPr>
              <a:t>IV</a:t>
            </a:r>
            <a:endParaRPr/>
          </a:p>
        </p:txBody>
      </p:sp>
      <p:sp>
        <p:nvSpPr>
          <p:cNvPr id="370" name="Google Shape;370;p19"/>
          <p:cNvSpPr txBox="1"/>
          <p:nvPr>
            <p:ph type="title"/>
          </p:nvPr>
        </p:nvSpPr>
        <p:spPr>
          <a:xfrm>
            <a:off x="5101941" y="1502630"/>
            <a:ext cx="2809004" cy="369332"/>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600"/>
              <a:buFont typeface="Century Gothic"/>
              <a:buNone/>
            </a:pPr>
            <a:r>
              <a:rPr lang="en-US" sz="1600">
                <a:solidFill>
                  <a:schemeClr val="dk1"/>
                </a:solidFill>
              </a:rPr>
              <a:t>A Pyramid Structure</a:t>
            </a:r>
            <a:endParaRPr/>
          </a:p>
        </p:txBody>
      </p:sp>
      <p:sp>
        <p:nvSpPr>
          <p:cNvPr id="371" name="Google Shape;371;p19"/>
          <p:cNvSpPr txBox="1"/>
          <p:nvPr/>
        </p:nvSpPr>
        <p:spPr>
          <a:xfrm>
            <a:off x="3070578" y="5573146"/>
            <a:ext cx="5858933" cy="110799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entury Gothic"/>
                <a:ea typeface="Century Gothic"/>
                <a:cs typeface="Century Gothic"/>
                <a:sym typeface="Century Gothic"/>
              </a:rPr>
              <a:t>Priority Objectives: </a:t>
            </a:r>
            <a:endParaRPr/>
          </a:p>
          <a:p>
            <a:pPr indent="0" lvl="0" marL="0" marR="0" rtl="0" algn="l">
              <a:spcBef>
                <a:spcPts val="0"/>
              </a:spcBef>
              <a:spcAft>
                <a:spcPts val="0"/>
              </a:spcAft>
              <a:buNone/>
            </a:pPr>
            <a:r>
              <a:rPr lang="en-US" sz="1600">
                <a:solidFill>
                  <a:schemeClr val="dk1"/>
                </a:solidFill>
                <a:latin typeface="Century Gothic"/>
                <a:ea typeface="Century Gothic"/>
                <a:cs typeface="Century Gothic"/>
                <a:sym typeface="Century Gothic"/>
              </a:rPr>
              <a:t>Efficiency, cohesiveness, and synergy in AM, and determination that an independent Inspection Panel is no longer needed. </a:t>
            </a:r>
            <a:endParaRPr/>
          </a:p>
        </p:txBody>
      </p:sp>
      <p:pic>
        <p:nvPicPr>
          <p:cNvPr id="372" name="Google Shape;372;p19"/>
          <p:cNvPicPr preferRelativeResize="0"/>
          <p:nvPr/>
        </p:nvPicPr>
        <p:blipFill rotWithShape="1">
          <a:blip r:embed="rId3">
            <a:alphaModFix/>
          </a:blip>
          <a:srcRect b="0" l="0" r="0" t="0"/>
          <a:stretch/>
        </p:blipFill>
        <p:spPr>
          <a:xfrm>
            <a:off x="2923178" y="2104715"/>
            <a:ext cx="6132689" cy="340492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lin ang="5400000" scaled="0"/>
        </a:gradFill>
      </p:bgPr>
    </p:bg>
    <p:spTree>
      <p:nvGrpSpPr>
        <p:cNvPr id="176" name="Shape 176"/>
        <p:cNvGrpSpPr/>
        <p:nvPr/>
      </p:nvGrpSpPr>
      <p:grpSpPr>
        <a:xfrm>
          <a:off x="0" y="0"/>
          <a:ext cx="0" cy="0"/>
          <a:chOff x="0" y="0"/>
          <a:chExt cx="0" cy="0"/>
        </a:xfrm>
      </p:grpSpPr>
      <p:sp>
        <p:nvSpPr>
          <p:cNvPr id="177" name="Google Shape;177;p2"/>
          <p:cNvSpPr/>
          <p:nvPr/>
        </p:nvSpPr>
        <p:spPr>
          <a:xfrm>
            <a:off x="1" y="0"/>
            <a:ext cx="4059079" cy="6858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78" name="Google Shape;178;p2"/>
          <p:cNvSpPr txBox="1"/>
          <p:nvPr>
            <p:ph type="title"/>
          </p:nvPr>
        </p:nvSpPr>
        <p:spPr>
          <a:xfrm>
            <a:off x="1208538" y="1974549"/>
            <a:ext cx="2740039" cy="292477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Century Gothic"/>
              <a:buNone/>
            </a:pPr>
            <a:r>
              <a:rPr lang="en-US" sz="2800">
                <a:solidFill>
                  <a:schemeClr val="lt1"/>
                </a:solidFill>
              </a:rPr>
              <a:t>What were the Toolkit Reforms to IPN?</a:t>
            </a:r>
            <a:br>
              <a:rPr lang="en-US" sz="2800">
                <a:solidFill>
                  <a:schemeClr val="lt1"/>
                </a:solidFill>
              </a:rPr>
            </a:br>
            <a:r>
              <a:rPr lang="en-US" sz="2800">
                <a:solidFill>
                  <a:schemeClr val="lt1"/>
                </a:solidFill>
              </a:rPr>
              <a:t>(approved by the WB Board 2018 and 2020)</a:t>
            </a:r>
            <a:endParaRPr/>
          </a:p>
        </p:txBody>
      </p:sp>
      <p:sp>
        <p:nvSpPr>
          <p:cNvPr id="179" name="Google Shape;179;p2"/>
          <p:cNvSpPr/>
          <p:nvPr/>
        </p:nvSpPr>
        <p:spPr>
          <a:xfrm flipH="1" rot="10800000">
            <a:off x="-159" y="3179901"/>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180" name="Google Shape;180;p2"/>
          <p:cNvSpPr/>
          <p:nvPr/>
        </p:nvSpPr>
        <p:spPr>
          <a:xfrm>
            <a:off x="4795736" y="0"/>
            <a:ext cx="7396264" cy="6858000"/>
          </a:xfrm>
          <a:prstGeom prst="rect">
            <a:avLst/>
          </a:prstGeom>
          <a:gradFill>
            <a:gsLst>
              <a:gs pos="0">
                <a:srgbClr val="FFFFFF"/>
              </a:gs>
              <a:gs pos="100000">
                <a:srgbClr val="C4DCE3"/>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81" name="Google Shape;181;p2"/>
          <p:cNvSpPr txBox="1"/>
          <p:nvPr>
            <p:ph idx="1" type="body"/>
          </p:nvPr>
        </p:nvSpPr>
        <p:spPr>
          <a:xfrm>
            <a:off x="4706578" y="589722"/>
            <a:ext cx="6798033" cy="5321500"/>
          </a:xfrm>
          <a:prstGeom prst="rect">
            <a:avLst/>
          </a:prstGeom>
          <a:noFill/>
          <a:ln>
            <a:noFill/>
          </a:ln>
        </p:spPr>
        <p:txBody>
          <a:bodyPr anchorCtr="0" anchor="ctr" bIns="45700" lIns="91425" spcFirstLastPara="1" rIns="91425" wrap="square" tIns="45700">
            <a:normAutofit/>
          </a:bodyPr>
          <a:lstStyle/>
          <a:p>
            <a:pPr indent="-342900" lvl="0" marL="342900" rtl="0" algn="l">
              <a:lnSpc>
                <a:spcPct val="90000"/>
              </a:lnSpc>
              <a:spcBef>
                <a:spcPts val="0"/>
              </a:spcBef>
              <a:spcAft>
                <a:spcPts val="0"/>
              </a:spcAft>
              <a:buSzPts val="1800"/>
              <a:buChar char="🠶"/>
            </a:pPr>
            <a:r>
              <a:rPr lang="en-US"/>
              <a:t>Recognize the Inspection Panel‘s Advisory Role</a:t>
            </a:r>
            <a:endParaRPr/>
          </a:p>
          <a:p>
            <a:pPr indent="-342900" lvl="0" marL="342900" rtl="0" algn="l">
              <a:lnSpc>
                <a:spcPct val="90000"/>
              </a:lnSpc>
              <a:spcBef>
                <a:spcPts val="1000"/>
              </a:spcBef>
              <a:spcAft>
                <a:spcPts val="0"/>
              </a:spcAft>
              <a:buSzPts val="1800"/>
              <a:buChar char="🠶"/>
            </a:pPr>
            <a:r>
              <a:rPr lang="en-US"/>
              <a:t>Provide clarification on Bank Executed Trust Funds</a:t>
            </a:r>
            <a:endParaRPr/>
          </a:p>
          <a:p>
            <a:pPr indent="-342900" lvl="0" marL="342900" rtl="0" algn="l">
              <a:lnSpc>
                <a:spcPct val="90000"/>
              </a:lnSpc>
              <a:spcBef>
                <a:spcPts val="1000"/>
              </a:spcBef>
              <a:spcAft>
                <a:spcPts val="0"/>
              </a:spcAft>
              <a:buSzPts val="1800"/>
              <a:buChar char="🠶"/>
            </a:pPr>
            <a:r>
              <a:rPr lang="en-US"/>
              <a:t>Formalize the IPN coordination with IAMs of co-financiers</a:t>
            </a:r>
            <a:endParaRPr/>
          </a:p>
          <a:p>
            <a:pPr indent="-342900" lvl="0" marL="342900" rtl="0" algn="l">
              <a:lnSpc>
                <a:spcPct val="90000"/>
              </a:lnSpc>
              <a:spcBef>
                <a:spcPts val="1000"/>
              </a:spcBef>
              <a:spcAft>
                <a:spcPts val="0"/>
              </a:spcAft>
              <a:buSzPts val="1800"/>
              <a:buChar char="🠶"/>
            </a:pPr>
            <a:r>
              <a:rPr lang="en-US"/>
              <a:t>Establish procedures on sharing IPN investigation reports with requesters</a:t>
            </a:r>
            <a:endParaRPr/>
          </a:p>
          <a:p>
            <a:pPr indent="-342900" lvl="0" marL="342900" rtl="0" algn="l">
              <a:lnSpc>
                <a:spcPct val="90000"/>
              </a:lnSpc>
              <a:spcBef>
                <a:spcPts val="1000"/>
              </a:spcBef>
              <a:spcAft>
                <a:spcPts val="0"/>
              </a:spcAft>
              <a:buSzPts val="1800"/>
              <a:buChar char="🠶"/>
            </a:pPr>
            <a:r>
              <a:rPr lang="en-US"/>
              <a:t>Extend the time limit under which requesters can file a complaint by fifteen months beyond Bank project closure</a:t>
            </a:r>
            <a:endParaRPr/>
          </a:p>
          <a:p>
            <a:pPr indent="-342900" lvl="0" marL="342900" rtl="0" algn="l">
              <a:lnSpc>
                <a:spcPct val="90000"/>
              </a:lnSpc>
              <a:spcBef>
                <a:spcPts val="1000"/>
              </a:spcBef>
              <a:spcAft>
                <a:spcPts val="0"/>
              </a:spcAft>
              <a:buSzPts val="1800"/>
              <a:buChar char="🠶"/>
            </a:pPr>
            <a:r>
              <a:rPr lang="en-US"/>
              <a:t>Allow IPN (with GIA input) to propose verification of MAP implementation to the Board in accordance with criteria laid out in Framework for Risk Based Proportionality Criteria</a:t>
            </a:r>
            <a:endParaRPr/>
          </a:p>
          <a:p>
            <a:pPr indent="-342900" lvl="0" marL="342900" rtl="0" algn="l">
              <a:lnSpc>
                <a:spcPct val="90000"/>
              </a:lnSpc>
              <a:spcBef>
                <a:spcPts val="1000"/>
              </a:spcBef>
              <a:spcAft>
                <a:spcPts val="0"/>
              </a:spcAft>
              <a:buSzPts val="1800"/>
              <a:buChar char="🠶"/>
            </a:pPr>
            <a:r>
              <a:rPr lang="en-US"/>
              <a:t>Offer a dispute resolution process as an alternative to a compliance review</a:t>
            </a:r>
            <a:endParaRPr/>
          </a:p>
          <a:p>
            <a:pPr indent="-342900" lvl="0" marL="342900" rtl="0" algn="l">
              <a:lnSpc>
                <a:spcPct val="90000"/>
              </a:lnSpc>
              <a:spcBef>
                <a:spcPts val="1000"/>
              </a:spcBef>
              <a:spcAft>
                <a:spcPts val="0"/>
              </a:spcAft>
              <a:buSzPts val="1800"/>
              <a:buChar char="🠶"/>
            </a:pPr>
            <a:r>
              <a:rPr lang="en-US"/>
              <a:t>Establish a new Accountability Mechanism housing the IPN and the Dispute Resolution Function</a:t>
            </a:r>
            <a:endParaRPr/>
          </a:p>
        </p:txBody>
      </p:sp>
      <p:sp>
        <p:nvSpPr>
          <p:cNvPr id="182" name="Google Shape;182;p2"/>
          <p:cNvSpPr txBox="1"/>
          <p:nvPr/>
        </p:nvSpPr>
        <p:spPr>
          <a:xfrm>
            <a:off x="11816862" y="6353908"/>
            <a:ext cx="26962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a:solidFill>
                  <a:schemeClr val="dk1"/>
                </a:solidFill>
                <a:latin typeface="Century Gothic"/>
                <a:ea typeface="Century Gothic"/>
                <a:cs typeface="Century Gothic"/>
                <a:sym typeface="Century Gothic"/>
              </a:rPr>
              <a:t>2</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376" name="Shape 376"/>
        <p:cNvGrpSpPr/>
        <p:nvPr/>
      </p:nvGrpSpPr>
      <p:grpSpPr>
        <a:xfrm>
          <a:off x="0" y="0"/>
          <a:ext cx="0" cy="0"/>
          <a:chOff x="0" y="0"/>
          <a:chExt cx="0" cy="0"/>
        </a:xfrm>
      </p:grpSpPr>
      <p:sp>
        <p:nvSpPr>
          <p:cNvPr id="377" name="Google Shape;377;p20"/>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78" name="Google Shape;378;p20"/>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79" name="Google Shape;379;p20"/>
          <p:cNvSpPr txBox="1"/>
          <p:nvPr>
            <p:ph type="title"/>
          </p:nvPr>
        </p:nvSpPr>
        <p:spPr>
          <a:xfrm>
            <a:off x="1843391" y="238031"/>
            <a:ext cx="9383408"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solidFill>
                  <a:schemeClr val="lt1"/>
                </a:solidFill>
              </a:rPr>
              <a:t>5. Communications and Outreach</a:t>
            </a:r>
            <a:br>
              <a:rPr lang="en-US">
                <a:solidFill>
                  <a:schemeClr val="lt1"/>
                </a:solidFill>
              </a:rPr>
            </a:br>
            <a:endParaRPr>
              <a:solidFill>
                <a:schemeClr val="lt1"/>
              </a:solidFill>
            </a:endParaRPr>
          </a:p>
        </p:txBody>
      </p:sp>
      <p:sp>
        <p:nvSpPr>
          <p:cNvPr id="380" name="Google Shape;380;p2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81" name="Google Shape;381;p20"/>
          <p:cNvSpPr txBox="1"/>
          <p:nvPr>
            <p:ph idx="1" type="body"/>
          </p:nvPr>
        </p:nvSpPr>
        <p:spPr>
          <a:xfrm>
            <a:off x="305537" y="2387256"/>
            <a:ext cx="11346136" cy="4142498"/>
          </a:xfrm>
          <a:prstGeom prst="rect">
            <a:avLst/>
          </a:prstGeom>
          <a:noFill/>
          <a:ln>
            <a:noFill/>
          </a:ln>
        </p:spPr>
        <p:txBody>
          <a:bodyPr anchorCtr="0" anchor="t" bIns="45700" lIns="91425" spcFirstLastPara="1" rIns="91425" wrap="square" tIns="45700">
            <a:normAutofit fontScale="62500" lnSpcReduction="20000"/>
          </a:bodyPr>
          <a:lstStyle/>
          <a:p>
            <a:pPr indent="0" lvl="0" marL="0" rtl="0" algn="l">
              <a:spcBef>
                <a:spcPts val="0"/>
              </a:spcBef>
              <a:spcAft>
                <a:spcPts val="0"/>
              </a:spcAft>
              <a:buSzPct val="100000"/>
              <a:buNone/>
            </a:pPr>
            <a:r>
              <a:rPr b="1" i="1" lang="en-US" sz="2900"/>
              <a:t>Findings</a:t>
            </a:r>
            <a:r>
              <a:rPr b="1" i="1" lang="en-US" sz="2200"/>
              <a:t>:</a:t>
            </a:r>
            <a:endParaRPr/>
          </a:p>
          <a:p>
            <a:pPr indent="-342931" lvl="0" marL="342900" rtl="0" algn="l">
              <a:lnSpc>
                <a:spcPct val="120000"/>
              </a:lnSpc>
              <a:spcBef>
                <a:spcPts val="1000"/>
              </a:spcBef>
              <a:spcAft>
                <a:spcPts val="0"/>
              </a:spcAft>
              <a:buSzPct val="100000"/>
              <a:buChar char="🠶"/>
            </a:pPr>
            <a:r>
              <a:rPr lang="en-US" sz="2300"/>
              <a:t>Both AMSec and IPN have implemented active outreach efforts to inform a wide range of international and local stakeholders on the 2020 Toolkit Reforms and the creation of the new AM structure. </a:t>
            </a:r>
            <a:endParaRPr/>
          </a:p>
          <a:p>
            <a:pPr indent="-342931" lvl="0" marL="342900" rtl="0" algn="l">
              <a:lnSpc>
                <a:spcPct val="120000"/>
              </a:lnSpc>
              <a:spcBef>
                <a:spcPts val="1000"/>
              </a:spcBef>
              <a:spcAft>
                <a:spcPts val="0"/>
              </a:spcAft>
              <a:buSzPct val="100000"/>
              <a:buChar char="🠶"/>
            </a:pPr>
            <a:r>
              <a:rPr lang="en-US" sz="2300"/>
              <a:t>This includes partnering with other IAMs, CSOs, and, in some cases AMSec has internally partnered with World Bank External Communications and Relations and Country Offices.</a:t>
            </a:r>
            <a:endParaRPr/>
          </a:p>
          <a:p>
            <a:pPr indent="-342931" lvl="0" marL="342900" rtl="0" algn="l">
              <a:lnSpc>
                <a:spcPct val="120000"/>
              </a:lnSpc>
              <a:spcBef>
                <a:spcPts val="1000"/>
              </a:spcBef>
              <a:spcAft>
                <a:spcPts val="0"/>
              </a:spcAft>
              <a:buSzPct val="100000"/>
              <a:buChar char="🠶"/>
            </a:pPr>
            <a:r>
              <a:rPr lang="en-US" sz="2300">
                <a:solidFill>
                  <a:schemeClr val="dk1"/>
                </a:solidFill>
              </a:rPr>
              <a:t>Coordination of IPN and AM communications could be strengthened.</a:t>
            </a:r>
            <a:endParaRPr/>
          </a:p>
          <a:p>
            <a:pPr indent="-342931" lvl="0" marL="342900" rtl="0" algn="l">
              <a:lnSpc>
                <a:spcPct val="120000"/>
              </a:lnSpc>
              <a:spcBef>
                <a:spcPts val="1000"/>
              </a:spcBef>
              <a:spcAft>
                <a:spcPts val="0"/>
              </a:spcAft>
              <a:buSzPct val="100000"/>
              <a:buChar char="🠶"/>
            </a:pPr>
            <a:r>
              <a:rPr lang="en-US" sz="2300">
                <a:solidFill>
                  <a:schemeClr val="dk1"/>
                </a:solidFill>
              </a:rPr>
              <a:t>Outreach by borrowers, project teams and country offices needs to be strengthened.   </a:t>
            </a:r>
            <a:endParaRPr/>
          </a:p>
          <a:p>
            <a:pPr indent="-271462" lvl="0" marL="342900" rtl="0" algn="l">
              <a:spcBef>
                <a:spcPts val="1000"/>
              </a:spcBef>
              <a:spcAft>
                <a:spcPts val="0"/>
              </a:spcAft>
              <a:buSzPct val="100000"/>
              <a:buNone/>
            </a:pPr>
            <a:r>
              <a:t/>
            </a:r>
            <a:endParaRPr>
              <a:solidFill>
                <a:srgbClr val="FF0000"/>
              </a:solidFill>
            </a:endParaRPr>
          </a:p>
          <a:p>
            <a:pPr indent="0" lvl="0" marL="0" rtl="0" algn="l">
              <a:spcBef>
                <a:spcPts val="1000"/>
              </a:spcBef>
              <a:spcAft>
                <a:spcPts val="0"/>
              </a:spcAft>
              <a:buSzPct val="100000"/>
              <a:buNone/>
            </a:pPr>
            <a:r>
              <a:rPr b="1" i="1" lang="en-US" sz="2900">
                <a:solidFill>
                  <a:schemeClr val="dk1"/>
                </a:solidFill>
              </a:rPr>
              <a:t>Recommendations:</a:t>
            </a:r>
            <a:endParaRPr/>
          </a:p>
          <a:p>
            <a:pPr indent="-342931" lvl="0" marL="342900" rtl="0" algn="l">
              <a:lnSpc>
                <a:spcPct val="120000"/>
              </a:lnSpc>
              <a:spcBef>
                <a:spcPts val="1000"/>
              </a:spcBef>
              <a:spcAft>
                <a:spcPts val="0"/>
              </a:spcAft>
              <a:buSzPct val="100000"/>
              <a:buChar char="🠶"/>
            </a:pPr>
            <a:r>
              <a:rPr lang="en-US" sz="2300"/>
              <a:t>If IPN is retained, the Bank should continue to take advantage of IPN’s brand, while also ensuring consistent messaging across the Bank’s accountability mechanism. </a:t>
            </a:r>
            <a:endParaRPr/>
          </a:p>
          <a:p>
            <a:pPr indent="-342931" lvl="0" marL="342900" rtl="0" algn="l">
              <a:lnSpc>
                <a:spcPct val="120000"/>
              </a:lnSpc>
              <a:spcBef>
                <a:spcPts val="1000"/>
              </a:spcBef>
              <a:spcAft>
                <a:spcPts val="0"/>
              </a:spcAft>
              <a:buSzPct val="100000"/>
              <a:buChar char="🠶"/>
            </a:pPr>
            <a:r>
              <a:rPr lang="en-US" sz="2300">
                <a:solidFill>
                  <a:schemeClr val="dk1"/>
                </a:solidFill>
              </a:rPr>
              <a:t>Post information about IPN/AM on country websites and prominently in initial project information and appraisal documents, and project teams make special efforts to provide information to project-affected people directly and through project entities.   </a:t>
            </a:r>
            <a:endParaRPr/>
          </a:p>
          <a:p>
            <a:pPr indent="-271462" lvl="0" marL="342900" rtl="0" algn="l">
              <a:spcBef>
                <a:spcPts val="1000"/>
              </a:spcBef>
              <a:spcAft>
                <a:spcPts val="0"/>
              </a:spcAft>
              <a:buSzPct val="100000"/>
              <a:buNone/>
            </a:pPr>
            <a:r>
              <a:t/>
            </a:r>
            <a:endParaRPr/>
          </a:p>
          <a:p>
            <a:pPr indent="-222250" lvl="1" marL="742950" rtl="0" algn="l">
              <a:spcBef>
                <a:spcPts val="1000"/>
              </a:spcBef>
              <a:spcAft>
                <a:spcPts val="0"/>
              </a:spcAft>
              <a:buSzPct val="100000"/>
              <a:buNone/>
            </a:pPr>
            <a:r>
              <a:t/>
            </a:r>
            <a:endParaRPr/>
          </a:p>
          <a:p>
            <a:pPr indent="-271462" lvl="0" marL="342900" rtl="0" algn="l">
              <a:spcBef>
                <a:spcPts val="1000"/>
              </a:spcBef>
              <a:spcAft>
                <a:spcPts val="0"/>
              </a:spcAft>
              <a:buSzPct val="100000"/>
              <a:buNone/>
            </a:pPr>
            <a:r>
              <a:t/>
            </a:r>
            <a:endParaRPr/>
          </a:p>
        </p:txBody>
      </p:sp>
      <p:sp>
        <p:nvSpPr>
          <p:cNvPr id="382" name="Google Shape;382;p20"/>
          <p:cNvSpPr txBox="1"/>
          <p:nvPr>
            <p:ph idx="12" type="sldNum"/>
          </p:nvPr>
        </p:nvSpPr>
        <p:spPr>
          <a:xfrm>
            <a:off x="11226799" y="6297492"/>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
        <p:nvSpPr>
          <p:cNvPr id="383" name="Google Shape;383;p20"/>
          <p:cNvSpPr txBox="1"/>
          <p:nvPr/>
        </p:nvSpPr>
        <p:spPr>
          <a:xfrm>
            <a:off x="1843391" y="1011089"/>
            <a:ext cx="10163174"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Century Gothic"/>
                <a:ea typeface="Century Gothic"/>
                <a:cs typeface="Century Gothic"/>
                <a:sym typeface="Century Gothic"/>
              </a:rPr>
              <a:t>TOR question: </a:t>
            </a:r>
            <a:r>
              <a:rPr i="1" lang="en-US" sz="2000">
                <a:solidFill>
                  <a:srgbClr val="82D2F0"/>
                </a:solidFill>
                <a:latin typeface="Calibri"/>
                <a:ea typeface="Calibri"/>
                <a:cs typeface="Calibri"/>
                <a:sym typeface="Calibri"/>
              </a:rPr>
              <a:t>Have the AMSec/Head of DRS and IPN been able to effectively disseminate information on the new structure, processes, workflow, and outcomes to different stakeholders? </a:t>
            </a:r>
            <a:endParaRPr i="1" sz="2000">
              <a:solidFill>
                <a:srgbClr val="82D2F0"/>
              </a:solidFill>
              <a:latin typeface="Calibri"/>
              <a:ea typeface="Calibri"/>
              <a:cs typeface="Calibri"/>
              <a:sym typeface="Calibri"/>
            </a:endParaRPr>
          </a:p>
          <a:p>
            <a:pPr indent="0" lvl="0" marL="0" marR="0" rtl="0" algn="l">
              <a:spcBef>
                <a:spcPts val="0"/>
              </a:spcBef>
              <a:spcAft>
                <a:spcPts val="0"/>
              </a:spcAft>
              <a:buNone/>
            </a:pPr>
            <a:r>
              <a:rPr i="1" lang="en-US" sz="2000">
                <a:solidFill>
                  <a:srgbClr val="82D2F0"/>
                </a:solidFill>
                <a:latin typeface="Calibri"/>
                <a:ea typeface="Calibri"/>
                <a:cs typeface="Calibri"/>
                <a:sym typeface="Calibri"/>
              </a:rPr>
              <a:t>What are the strengths and weaknesses? </a:t>
            </a:r>
            <a:endParaRPr i="1" sz="2000">
              <a:solidFill>
                <a:srgbClr val="82D2F0"/>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387" name="Shape 387"/>
        <p:cNvGrpSpPr/>
        <p:nvPr/>
      </p:nvGrpSpPr>
      <p:grpSpPr>
        <a:xfrm>
          <a:off x="0" y="0"/>
          <a:ext cx="0" cy="0"/>
          <a:chOff x="0" y="0"/>
          <a:chExt cx="0" cy="0"/>
        </a:xfrm>
      </p:grpSpPr>
      <p:sp>
        <p:nvSpPr>
          <p:cNvPr id="388" name="Google Shape;388;p21"/>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89" name="Google Shape;389;p21"/>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390" name="Google Shape;390;p21"/>
          <p:cNvSpPr txBox="1"/>
          <p:nvPr>
            <p:ph type="title"/>
          </p:nvPr>
        </p:nvSpPr>
        <p:spPr>
          <a:xfrm>
            <a:off x="1732555" y="73930"/>
            <a:ext cx="10459444" cy="640445"/>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lt1"/>
              </a:buClr>
              <a:buSzPct val="163636"/>
              <a:buFont typeface="Century Gothic"/>
              <a:buNone/>
            </a:pPr>
            <a:r>
              <a:rPr lang="en-US">
                <a:solidFill>
                  <a:schemeClr val="lt1"/>
                </a:solidFill>
              </a:rPr>
              <a:t>6. Conflict of Interest </a:t>
            </a:r>
            <a:br>
              <a:rPr lang="en-US">
                <a:solidFill>
                  <a:schemeClr val="lt1"/>
                </a:solidFill>
              </a:rPr>
            </a:br>
            <a:br>
              <a:rPr lang="en-US" sz="1200">
                <a:solidFill>
                  <a:schemeClr val="lt1"/>
                </a:solidFill>
              </a:rPr>
            </a:br>
            <a:r>
              <a:rPr lang="en-US" sz="2200">
                <a:solidFill>
                  <a:schemeClr val="lt1"/>
                </a:solidFill>
              </a:rPr>
              <a:t>TOR question: </a:t>
            </a:r>
            <a:r>
              <a:rPr i="1" lang="en-US" sz="2200">
                <a:solidFill>
                  <a:srgbClr val="82D2F0"/>
                </a:solidFill>
                <a:latin typeface="Calibri"/>
                <a:ea typeface="Calibri"/>
                <a:cs typeface="Calibri"/>
                <a:sym typeface="Calibri"/>
              </a:rPr>
              <a:t>Does the current model of World Bank’s Accountability Mechanism pose any actual or perceived conflicts of interests to the staff involved in various functions, e.g. including with respect to maintaining the firewall between IPN and DRS, internal communication, human resource management and finance decisions, work programming, and office arrangements? </a:t>
            </a:r>
            <a:endParaRPr i="1" sz="2200">
              <a:solidFill>
                <a:srgbClr val="82D2F0"/>
              </a:solidFill>
              <a:latin typeface="Calibri"/>
              <a:ea typeface="Calibri"/>
              <a:cs typeface="Calibri"/>
              <a:sym typeface="Calibri"/>
            </a:endParaRPr>
          </a:p>
        </p:txBody>
      </p:sp>
      <p:sp>
        <p:nvSpPr>
          <p:cNvPr id="391" name="Google Shape;391;p2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92" name="Google Shape;392;p21"/>
          <p:cNvSpPr txBox="1"/>
          <p:nvPr>
            <p:ph idx="1" type="body"/>
          </p:nvPr>
        </p:nvSpPr>
        <p:spPr>
          <a:xfrm>
            <a:off x="129014" y="2306695"/>
            <a:ext cx="11877551" cy="4551305"/>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1800"/>
              <a:buNone/>
            </a:pPr>
            <a:r>
              <a:rPr b="1" i="1" lang="en-US"/>
              <a:t>Findings</a:t>
            </a:r>
            <a:r>
              <a:rPr lang="en-US"/>
              <a:t>: </a:t>
            </a:r>
            <a:endParaRPr/>
          </a:p>
          <a:p>
            <a:pPr indent="0" lvl="0" marL="0" rtl="0" algn="l">
              <a:lnSpc>
                <a:spcPct val="90000"/>
              </a:lnSpc>
              <a:spcBef>
                <a:spcPts val="1000"/>
              </a:spcBef>
              <a:spcAft>
                <a:spcPts val="0"/>
              </a:spcAft>
              <a:buSzPts val="1600"/>
              <a:buNone/>
            </a:pPr>
            <a:r>
              <a:rPr lang="en-US" sz="1600"/>
              <a:t>The potential for conflict of interest exists when: </a:t>
            </a:r>
            <a:endParaRPr/>
          </a:p>
          <a:p>
            <a:pPr indent="-287338" lvl="0" marL="750888" rtl="0" algn="l">
              <a:lnSpc>
                <a:spcPct val="90000"/>
              </a:lnSpc>
              <a:spcBef>
                <a:spcPts val="1000"/>
              </a:spcBef>
              <a:spcAft>
                <a:spcPts val="0"/>
              </a:spcAft>
              <a:buSzPts val="1500"/>
              <a:buChar char="🠶"/>
            </a:pPr>
            <a:r>
              <a:rPr lang="en-US" sz="1500"/>
              <a:t>The AMSec/Head of DRS makes decisions on human or financial resources that benefit DRS to the detriment of IPN.  While this potential exists, it has not occurred. </a:t>
            </a:r>
            <a:endParaRPr/>
          </a:p>
          <a:p>
            <a:pPr indent="-287338" lvl="0" marL="750888" rtl="0" algn="l">
              <a:lnSpc>
                <a:spcPct val="90000"/>
              </a:lnSpc>
              <a:spcBef>
                <a:spcPts val="1000"/>
              </a:spcBef>
              <a:spcAft>
                <a:spcPts val="0"/>
              </a:spcAft>
              <a:buSzPts val="1500"/>
              <a:buChar char="🠶"/>
            </a:pPr>
            <a:r>
              <a:rPr lang="en-US" sz="1500"/>
              <a:t>IPN’s early engagement with requesters creates requester bias toward a compliance review.  Given 4 of 7 cases approved for investigation have selected a DR process, this bias is not evident. </a:t>
            </a:r>
            <a:endParaRPr/>
          </a:p>
          <a:p>
            <a:pPr indent="-287338" lvl="0" marL="750888" rtl="0" algn="l">
              <a:lnSpc>
                <a:spcPct val="90000"/>
              </a:lnSpc>
              <a:spcBef>
                <a:spcPts val="1000"/>
              </a:spcBef>
              <a:spcAft>
                <a:spcPts val="0"/>
              </a:spcAft>
              <a:buSzPts val="1500"/>
              <a:buChar char="🠶"/>
            </a:pPr>
            <a:r>
              <a:rPr lang="en-US" sz="1500"/>
              <a:t>Both parties are offered the DR option even when requesters do not want to pursue DR.  Given this practice increases harm to and intimidation of requesters, it is in conflict with the interest of requesters.</a:t>
            </a:r>
            <a:endParaRPr/>
          </a:p>
          <a:p>
            <a:pPr indent="-287338" lvl="0" marL="750888" rtl="0" algn="l">
              <a:lnSpc>
                <a:spcPct val="90000"/>
              </a:lnSpc>
              <a:spcBef>
                <a:spcPts val="1000"/>
              </a:spcBef>
              <a:spcAft>
                <a:spcPts val="0"/>
              </a:spcAft>
              <a:buSzPts val="1500"/>
              <a:buChar char="🠶"/>
            </a:pPr>
            <a:r>
              <a:rPr lang="en-US" sz="1500"/>
              <a:t>Firewalls are applied beyond protecting the interests of borrowers and requesters to inhibit information sharing that hinders other AM component work efforts, which is in conflict with the interests of AM operations and its governance. </a:t>
            </a:r>
            <a:endParaRPr/>
          </a:p>
          <a:p>
            <a:pPr indent="0" lvl="0" marL="0" rtl="0" algn="l">
              <a:lnSpc>
                <a:spcPct val="90000"/>
              </a:lnSpc>
              <a:spcBef>
                <a:spcPts val="1000"/>
              </a:spcBef>
              <a:spcAft>
                <a:spcPts val="0"/>
              </a:spcAft>
              <a:buSzPts val="1800"/>
              <a:buNone/>
            </a:pPr>
            <a:r>
              <a:rPr b="1" i="1" lang="en-US"/>
              <a:t>Recommendations:</a:t>
            </a:r>
            <a:endParaRPr/>
          </a:p>
          <a:p>
            <a:pPr indent="-292100" lvl="0" marL="752475" rtl="0" algn="l">
              <a:lnSpc>
                <a:spcPct val="90000"/>
              </a:lnSpc>
              <a:spcBef>
                <a:spcPts val="1000"/>
              </a:spcBef>
              <a:spcAft>
                <a:spcPts val="0"/>
              </a:spcAft>
              <a:buSzPts val="1500"/>
              <a:buChar char="🠶"/>
            </a:pPr>
            <a:r>
              <a:rPr lang="en-US" sz="1500"/>
              <a:t>Only offer the DR option to borrowers if requesters have first expressed an interest in pursuing that option. </a:t>
            </a:r>
            <a:endParaRPr/>
          </a:p>
          <a:p>
            <a:pPr indent="-292100" lvl="0" marL="752475" rtl="0" algn="l">
              <a:lnSpc>
                <a:spcPct val="90000"/>
              </a:lnSpc>
              <a:spcBef>
                <a:spcPts val="1000"/>
              </a:spcBef>
              <a:spcAft>
                <a:spcPts val="0"/>
              </a:spcAft>
              <a:buSzPts val="1500"/>
              <a:buChar char="🠶"/>
            </a:pPr>
            <a:r>
              <a:rPr lang="en-US" sz="1500"/>
              <a:t>Ensure that the process for returning unresolved issues from the DR process to IPN for a compliance review is prominently explained on AM and IPN websites, brochures and other information materials. </a:t>
            </a:r>
            <a:endParaRPr/>
          </a:p>
          <a:p>
            <a:pPr indent="-292100" lvl="0" marL="752475" rtl="0" algn="l">
              <a:lnSpc>
                <a:spcPct val="90000"/>
              </a:lnSpc>
              <a:spcBef>
                <a:spcPts val="1000"/>
              </a:spcBef>
              <a:spcAft>
                <a:spcPts val="0"/>
              </a:spcAft>
              <a:buSzPts val="1500"/>
              <a:buChar char="🠶"/>
            </a:pPr>
            <a:r>
              <a:rPr lang="en-US" sz="1500"/>
              <a:t>Modify AM Resolution and internal protocol to explicitly clarify purpose of firewalls and transfer control of human and financial resources back to IPN. </a:t>
            </a:r>
            <a:endParaRPr sz="1600"/>
          </a:p>
        </p:txBody>
      </p:sp>
      <p:sp>
        <p:nvSpPr>
          <p:cNvPr id="393" name="Google Shape;393;p21"/>
          <p:cNvSpPr txBox="1"/>
          <p:nvPr>
            <p:ph idx="12" type="sldNum"/>
          </p:nvPr>
        </p:nvSpPr>
        <p:spPr>
          <a:xfrm>
            <a:off x="11412232" y="6502804"/>
            <a:ext cx="779767" cy="355196"/>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186" name="Shape 186"/>
        <p:cNvGrpSpPr/>
        <p:nvPr/>
      </p:nvGrpSpPr>
      <p:grpSpPr>
        <a:xfrm>
          <a:off x="0" y="0"/>
          <a:ext cx="0" cy="0"/>
          <a:chOff x="0" y="0"/>
          <a:chExt cx="0" cy="0"/>
        </a:xfrm>
      </p:grpSpPr>
      <p:sp>
        <p:nvSpPr>
          <p:cNvPr id="187" name="Google Shape;187;p3"/>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88" name="Google Shape;188;p3"/>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89" name="Google Shape;189;p3"/>
          <p:cNvSpPr txBox="1"/>
          <p:nvPr>
            <p:ph type="title"/>
          </p:nvPr>
        </p:nvSpPr>
        <p:spPr>
          <a:xfrm>
            <a:off x="1843391" y="624110"/>
            <a:ext cx="9383408"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solidFill>
                  <a:schemeClr val="lt1"/>
                </a:solidFill>
              </a:rPr>
              <a:t>Focus of the Review </a:t>
            </a:r>
            <a:endParaRPr/>
          </a:p>
        </p:txBody>
      </p:sp>
      <p:sp>
        <p:nvSpPr>
          <p:cNvPr id="190" name="Google Shape;190;p3"/>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191" name="Google Shape;191;p3"/>
          <p:cNvSpPr txBox="1"/>
          <p:nvPr>
            <p:ph idx="1" type="body"/>
          </p:nvPr>
        </p:nvSpPr>
        <p:spPr>
          <a:xfrm>
            <a:off x="510536" y="2619375"/>
            <a:ext cx="10849722" cy="328729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2000"/>
              <a:buChar char="🠶"/>
            </a:pPr>
            <a:r>
              <a:rPr lang="en-US" sz="2000"/>
              <a:t>The External Review is not a comprehensive review of IPN and AM Policy as conducted by other IAMs at periodic intervals. The Toolkit Reform provided for a Review after three years to be able to make midcourse adjustments to reforms adopted in 2018 and 2020, if needed. </a:t>
            </a:r>
            <a:endParaRPr/>
          </a:p>
          <a:p>
            <a:pPr indent="-215900" lvl="0" marL="342900" rtl="0" algn="l">
              <a:spcBef>
                <a:spcPts val="1000"/>
              </a:spcBef>
              <a:spcAft>
                <a:spcPts val="0"/>
              </a:spcAft>
              <a:buSzPts val="2000"/>
              <a:buNone/>
            </a:pPr>
            <a:r>
              <a:t/>
            </a:r>
            <a:endParaRPr sz="2000"/>
          </a:p>
          <a:p>
            <a:pPr indent="-342900" lvl="0" marL="342900" rtl="0" algn="l">
              <a:spcBef>
                <a:spcPts val="1000"/>
              </a:spcBef>
              <a:spcAft>
                <a:spcPts val="0"/>
              </a:spcAft>
              <a:buSzPts val="2000"/>
              <a:buChar char="🠶"/>
            </a:pPr>
            <a:r>
              <a:rPr lang="en-US" sz="2000"/>
              <a:t>The TOR lays out specific review questions which the External Review Team (ERT)  closely followed in conducting its review and making recommendations. </a:t>
            </a:r>
            <a:endParaRPr/>
          </a:p>
          <a:p>
            <a:pPr indent="0" lvl="0" marL="0" rtl="0" algn="l">
              <a:spcBef>
                <a:spcPts val="1000"/>
              </a:spcBef>
              <a:spcAft>
                <a:spcPts val="0"/>
              </a:spcAft>
              <a:buSzPts val="1800"/>
              <a:buNone/>
            </a:pPr>
            <a:r>
              <a:t/>
            </a:r>
            <a:endParaRPr/>
          </a:p>
        </p:txBody>
      </p:sp>
      <p:sp>
        <p:nvSpPr>
          <p:cNvPr id="192" name="Google Shape;192;p3"/>
          <p:cNvSpPr txBox="1"/>
          <p:nvPr>
            <p:ph idx="12" type="sldNum"/>
          </p:nvPr>
        </p:nvSpPr>
        <p:spPr>
          <a:xfrm>
            <a:off x="11226799" y="6391568"/>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lin ang="5400000" scaled="0"/>
        </a:gradFill>
      </p:bgPr>
    </p:bg>
    <p:spTree>
      <p:nvGrpSpPr>
        <p:cNvPr id="196" name="Shape 196"/>
        <p:cNvGrpSpPr/>
        <p:nvPr/>
      </p:nvGrpSpPr>
      <p:grpSpPr>
        <a:xfrm>
          <a:off x="0" y="0"/>
          <a:ext cx="0" cy="0"/>
          <a:chOff x="0" y="0"/>
          <a:chExt cx="0" cy="0"/>
        </a:xfrm>
      </p:grpSpPr>
      <p:sp>
        <p:nvSpPr>
          <p:cNvPr id="197" name="Google Shape;197;p4"/>
          <p:cNvSpPr/>
          <p:nvPr/>
        </p:nvSpPr>
        <p:spPr>
          <a:xfrm>
            <a:off x="1" y="0"/>
            <a:ext cx="4059079" cy="6858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98" name="Google Shape;198;p4"/>
          <p:cNvSpPr txBox="1"/>
          <p:nvPr>
            <p:ph type="title"/>
          </p:nvPr>
        </p:nvSpPr>
        <p:spPr>
          <a:xfrm>
            <a:off x="1259893" y="3101093"/>
            <a:ext cx="2454052" cy="3029344"/>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lt1"/>
              </a:buClr>
              <a:buSzPts val="2800"/>
              <a:buFont typeface="Century Gothic"/>
              <a:buNone/>
            </a:pPr>
            <a:r>
              <a:rPr lang="en-US" sz="2800">
                <a:solidFill>
                  <a:schemeClr val="lt1"/>
                </a:solidFill>
              </a:rPr>
              <a:t>Structure of Presentation </a:t>
            </a:r>
            <a:endParaRPr/>
          </a:p>
        </p:txBody>
      </p:sp>
      <p:sp>
        <p:nvSpPr>
          <p:cNvPr id="199" name="Google Shape;199;p4"/>
          <p:cNvSpPr/>
          <p:nvPr/>
        </p:nvSpPr>
        <p:spPr>
          <a:xfrm flipH="1" rot="10800000">
            <a:off x="-159" y="3179901"/>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00" name="Google Shape;200;p4"/>
          <p:cNvSpPr/>
          <p:nvPr/>
        </p:nvSpPr>
        <p:spPr>
          <a:xfrm>
            <a:off x="4795736" y="0"/>
            <a:ext cx="7396264" cy="6858000"/>
          </a:xfrm>
          <a:prstGeom prst="rect">
            <a:avLst/>
          </a:prstGeom>
          <a:gradFill>
            <a:gsLst>
              <a:gs pos="0">
                <a:srgbClr val="FFFFFF"/>
              </a:gs>
              <a:gs pos="100000">
                <a:srgbClr val="C4DCE3"/>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grpSp>
        <p:nvGrpSpPr>
          <p:cNvPr id="201" name="Google Shape;201;p4"/>
          <p:cNvGrpSpPr/>
          <p:nvPr/>
        </p:nvGrpSpPr>
        <p:grpSpPr>
          <a:xfrm>
            <a:off x="4713144" y="644121"/>
            <a:ext cx="6832212" cy="5259638"/>
            <a:chOff x="0" y="2570"/>
            <a:chExt cx="6832212" cy="5259638"/>
          </a:xfrm>
        </p:grpSpPr>
        <p:cxnSp>
          <p:nvCxnSpPr>
            <p:cNvPr id="202" name="Google Shape;202;p4"/>
            <p:cNvCxnSpPr/>
            <p:nvPr/>
          </p:nvCxnSpPr>
          <p:spPr>
            <a:xfrm>
              <a:off x="0" y="2570"/>
              <a:ext cx="6832212" cy="0"/>
            </a:xfrm>
            <a:prstGeom prst="straightConnector1">
              <a:avLst/>
            </a:prstGeom>
            <a:gradFill>
              <a:gsLst>
                <a:gs pos="0">
                  <a:srgbClr val="54BBE7"/>
                </a:gs>
                <a:gs pos="100000">
                  <a:srgbClr val="21ABDF"/>
                </a:gs>
              </a:gsLst>
              <a:lin ang="5400000" scaled="0"/>
            </a:gradFill>
            <a:ln cap="rnd" cmpd="sng" w="9525">
              <a:solidFill>
                <a:srgbClr val="31B3E5"/>
              </a:solidFill>
              <a:prstDash val="solid"/>
              <a:round/>
              <a:headEnd len="sm" w="sm" type="none"/>
              <a:tailEnd len="sm" w="sm" type="none"/>
            </a:ln>
            <a:effectLst>
              <a:outerShdw blurRad="38100" rotWithShape="0" dir="5400000" dist="25400">
                <a:srgbClr val="000000">
                  <a:alpha val="24705"/>
                </a:srgbClr>
              </a:outerShdw>
            </a:effectLst>
          </p:spPr>
        </p:cxnSp>
        <p:sp>
          <p:nvSpPr>
            <p:cNvPr id="203" name="Google Shape;203;p4"/>
            <p:cNvSpPr/>
            <p:nvPr/>
          </p:nvSpPr>
          <p:spPr>
            <a:xfrm>
              <a:off x="0" y="2570"/>
              <a:ext cx="6832212" cy="87660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4"/>
            <p:cNvSpPr txBox="1"/>
            <p:nvPr/>
          </p:nvSpPr>
          <p:spPr>
            <a:xfrm>
              <a:off x="0" y="2570"/>
              <a:ext cx="6832212" cy="876606"/>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2400"/>
                <a:buFont typeface="Century Gothic"/>
                <a:buNone/>
              </a:pPr>
              <a:r>
                <a:rPr lang="en-US" sz="2400">
                  <a:solidFill>
                    <a:schemeClr val="dk1"/>
                  </a:solidFill>
                  <a:latin typeface="Century Gothic"/>
                  <a:ea typeface="Century Gothic"/>
                  <a:cs typeface="Century Gothic"/>
                  <a:sym typeface="Century Gothic"/>
                </a:rPr>
                <a:t>1. Accessibility</a:t>
              </a:r>
              <a:endParaRPr/>
            </a:p>
          </p:txBody>
        </p:sp>
        <p:cxnSp>
          <p:nvCxnSpPr>
            <p:cNvPr id="205" name="Google Shape;205;p4"/>
            <p:cNvCxnSpPr/>
            <p:nvPr/>
          </p:nvCxnSpPr>
          <p:spPr>
            <a:xfrm>
              <a:off x="0" y="879176"/>
              <a:ext cx="6832212" cy="0"/>
            </a:xfrm>
            <a:prstGeom prst="straightConnector1">
              <a:avLst/>
            </a:prstGeom>
            <a:gradFill>
              <a:gsLst>
                <a:gs pos="0">
                  <a:srgbClr val="4CAADF"/>
                </a:gs>
                <a:gs pos="100000">
                  <a:srgbClr val="2095CC"/>
                </a:gs>
              </a:gsLst>
              <a:lin ang="5400000" scaled="0"/>
            </a:gradFill>
            <a:ln cap="rnd" cmpd="sng" w="9525">
              <a:solidFill>
                <a:srgbClr val="24A1DD"/>
              </a:solidFill>
              <a:prstDash val="solid"/>
              <a:round/>
              <a:headEnd len="sm" w="sm" type="none"/>
              <a:tailEnd len="sm" w="sm" type="none"/>
            </a:ln>
            <a:effectLst>
              <a:outerShdw blurRad="38100" rotWithShape="0" dir="5400000" dist="25400">
                <a:srgbClr val="000000">
                  <a:alpha val="24705"/>
                </a:srgbClr>
              </a:outerShdw>
            </a:effectLst>
          </p:spPr>
        </p:cxnSp>
        <p:sp>
          <p:nvSpPr>
            <p:cNvPr id="206" name="Google Shape;206;p4"/>
            <p:cNvSpPr/>
            <p:nvPr/>
          </p:nvSpPr>
          <p:spPr>
            <a:xfrm>
              <a:off x="0" y="879176"/>
              <a:ext cx="6832212" cy="87660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
            <p:cNvSpPr txBox="1"/>
            <p:nvPr/>
          </p:nvSpPr>
          <p:spPr>
            <a:xfrm>
              <a:off x="0" y="879176"/>
              <a:ext cx="6832212" cy="876606"/>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2400"/>
                <a:buFont typeface="Century Gothic"/>
                <a:buNone/>
              </a:pPr>
              <a:r>
                <a:rPr lang="en-US" sz="2400">
                  <a:solidFill>
                    <a:schemeClr val="dk1"/>
                  </a:solidFill>
                  <a:latin typeface="Century Gothic"/>
                  <a:ea typeface="Century Gothic"/>
                  <a:cs typeface="Century Gothic"/>
                  <a:sym typeface="Century Gothic"/>
                </a:rPr>
                <a:t>2. Dispute Resolution</a:t>
              </a:r>
              <a:endParaRPr/>
            </a:p>
          </p:txBody>
        </p:sp>
        <p:cxnSp>
          <p:nvCxnSpPr>
            <p:cNvPr id="208" name="Google Shape;208;p4"/>
            <p:cNvCxnSpPr/>
            <p:nvPr/>
          </p:nvCxnSpPr>
          <p:spPr>
            <a:xfrm>
              <a:off x="0" y="1755783"/>
              <a:ext cx="6832212" cy="0"/>
            </a:xfrm>
            <a:prstGeom prst="straightConnector1">
              <a:avLst/>
            </a:prstGeom>
            <a:gradFill>
              <a:gsLst>
                <a:gs pos="0">
                  <a:srgbClr val="4B97CD"/>
                </a:gs>
                <a:gs pos="100000">
                  <a:srgbClr val="2081BB"/>
                </a:gs>
              </a:gsLst>
              <a:lin ang="5400000" scaled="0"/>
            </a:gradFill>
            <a:ln cap="rnd" cmpd="sng" w="9525">
              <a:solidFill>
                <a:srgbClr val="248CC9"/>
              </a:solidFill>
              <a:prstDash val="solid"/>
              <a:round/>
              <a:headEnd len="sm" w="sm" type="none"/>
              <a:tailEnd len="sm" w="sm" type="none"/>
            </a:ln>
            <a:effectLst>
              <a:outerShdw blurRad="38100" rotWithShape="0" dir="5400000" dist="25400">
                <a:srgbClr val="000000">
                  <a:alpha val="24705"/>
                </a:srgbClr>
              </a:outerShdw>
            </a:effectLst>
          </p:spPr>
        </p:cxnSp>
        <p:sp>
          <p:nvSpPr>
            <p:cNvPr id="209" name="Google Shape;209;p4"/>
            <p:cNvSpPr/>
            <p:nvPr/>
          </p:nvSpPr>
          <p:spPr>
            <a:xfrm>
              <a:off x="0" y="1755783"/>
              <a:ext cx="6832212" cy="87660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4"/>
            <p:cNvSpPr txBox="1"/>
            <p:nvPr/>
          </p:nvSpPr>
          <p:spPr>
            <a:xfrm>
              <a:off x="0" y="1755783"/>
              <a:ext cx="6832212" cy="876606"/>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2400"/>
                <a:buFont typeface="Century Gothic"/>
                <a:buNone/>
              </a:pPr>
              <a:r>
                <a:rPr lang="en-US" sz="2400">
                  <a:solidFill>
                    <a:schemeClr val="dk1"/>
                  </a:solidFill>
                  <a:latin typeface="Century Gothic"/>
                  <a:ea typeface="Century Gothic"/>
                  <a:cs typeface="Century Gothic"/>
                  <a:sym typeface="Century Gothic"/>
                </a:rPr>
                <a:t>3. Verification Mandate</a:t>
              </a:r>
              <a:endParaRPr/>
            </a:p>
          </p:txBody>
        </p:sp>
        <p:cxnSp>
          <p:nvCxnSpPr>
            <p:cNvPr id="211" name="Google Shape;211;p4"/>
            <p:cNvCxnSpPr/>
            <p:nvPr/>
          </p:nvCxnSpPr>
          <p:spPr>
            <a:xfrm>
              <a:off x="0" y="2632389"/>
              <a:ext cx="6832212" cy="0"/>
            </a:xfrm>
            <a:prstGeom prst="straightConnector1">
              <a:avLst/>
            </a:prstGeom>
            <a:gradFill>
              <a:gsLst>
                <a:gs pos="0">
                  <a:srgbClr val="4A85BC"/>
                </a:gs>
                <a:gs pos="100000">
                  <a:srgbClr val="216EA8"/>
                </a:gs>
              </a:gsLst>
              <a:lin ang="5400000" scaled="0"/>
            </a:gradFill>
            <a:ln cap="rnd" cmpd="sng" w="9525">
              <a:solidFill>
                <a:srgbClr val="2578B5"/>
              </a:solidFill>
              <a:prstDash val="solid"/>
              <a:round/>
              <a:headEnd len="sm" w="sm" type="none"/>
              <a:tailEnd len="sm" w="sm" type="none"/>
            </a:ln>
            <a:effectLst>
              <a:outerShdw blurRad="38100" rotWithShape="0" dir="5400000" dist="25400">
                <a:srgbClr val="000000">
                  <a:alpha val="24705"/>
                </a:srgbClr>
              </a:outerShdw>
            </a:effectLst>
          </p:spPr>
        </p:cxnSp>
        <p:sp>
          <p:nvSpPr>
            <p:cNvPr id="212" name="Google Shape;212;p4"/>
            <p:cNvSpPr/>
            <p:nvPr/>
          </p:nvSpPr>
          <p:spPr>
            <a:xfrm>
              <a:off x="0" y="2632389"/>
              <a:ext cx="6832212" cy="87660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4"/>
            <p:cNvSpPr txBox="1"/>
            <p:nvPr/>
          </p:nvSpPr>
          <p:spPr>
            <a:xfrm>
              <a:off x="0" y="2632389"/>
              <a:ext cx="6832212" cy="876606"/>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2400"/>
                <a:buFont typeface="Century Gothic"/>
                <a:buNone/>
              </a:pPr>
              <a:r>
                <a:rPr lang="en-US" sz="2400">
                  <a:solidFill>
                    <a:schemeClr val="dk1"/>
                  </a:solidFill>
                  <a:latin typeface="Century Gothic"/>
                  <a:ea typeface="Century Gothic"/>
                  <a:cs typeface="Century Gothic"/>
                  <a:sym typeface="Century Gothic"/>
                </a:rPr>
                <a:t>4. Structure and Independence of Inspection Panel </a:t>
              </a:r>
              <a:endParaRPr/>
            </a:p>
          </p:txBody>
        </p:sp>
        <p:cxnSp>
          <p:nvCxnSpPr>
            <p:cNvPr id="214" name="Google Shape;214;p4"/>
            <p:cNvCxnSpPr/>
            <p:nvPr/>
          </p:nvCxnSpPr>
          <p:spPr>
            <a:xfrm>
              <a:off x="0" y="3508995"/>
              <a:ext cx="6832212" cy="0"/>
            </a:xfrm>
            <a:prstGeom prst="straightConnector1">
              <a:avLst/>
            </a:prstGeom>
            <a:gradFill>
              <a:gsLst>
                <a:gs pos="0">
                  <a:srgbClr val="4676AC"/>
                </a:gs>
                <a:gs pos="100000">
                  <a:srgbClr val="225F95"/>
                </a:gs>
              </a:gsLst>
              <a:lin ang="5400000" scaled="0"/>
            </a:gradFill>
            <a:ln cap="rnd" cmpd="sng" w="9525">
              <a:solidFill>
                <a:srgbClr val="2667A1"/>
              </a:solidFill>
              <a:prstDash val="solid"/>
              <a:round/>
              <a:headEnd len="sm" w="sm" type="none"/>
              <a:tailEnd len="sm" w="sm" type="none"/>
            </a:ln>
            <a:effectLst>
              <a:outerShdw blurRad="38100" rotWithShape="0" dir="5400000" dist="25400">
                <a:srgbClr val="000000">
                  <a:alpha val="24705"/>
                </a:srgbClr>
              </a:outerShdw>
            </a:effectLst>
          </p:spPr>
        </p:cxnSp>
        <p:sp>
          <p:nvSpPr>
            <p:cNvPr id="215" name="Google Shape;215;p4"/>
            <p:cNvSpPr/>
            <p:nvPr/>
          </p:nvSpPr>
          <p:spPr>
            <a:xfrm>
              <a:off x="0" y="3508995"/>
              <a:ext cx="6832212" cy="87660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4"/>
            <p:cNvSpPr txBox="1"/>
            <p:nvPr/>
          </p:nvSpPr>
          <p:spPr>
            <a:xfrm>
              <a:off x="0" y="3508995"/>
              <a:ext cx="6832212" cy="876606"/>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2400"/>
                <a:buFont typeface="Century Gothic"/>
                <a:buNone/>
              </a:pPr>
              <a:r>
                <a:rPr lang="en-US" sz="2400">
                  <a:solidFill>
                    <a:schemeClr val="dk1"/>
                  </a:solidFill>
                  <a:latin typeface="Century Gothic"/>
                  <a:ea typeface="Century Gothic"/>
                  <a:cs typeface="Century Gothic"/>
                  <a:sym typeface="Century Gothic"/>
                </a:rPr>
                <a:t>5. Communications and Outreach </a:t>
              </a:r>
              <a:endParaRPr/>
            </a:p>
          </p:txBody>
        </p:sp>
        <p:cxnSp>
          <p:nvCxnSpPr>
            <p:cNvPr id="217" name="Google Shape;217;p4"/>
            <p:cNvCxnSpPr/>
            <p:nvPr/>
          </p:nvCxnSpPr>
          <p:spPr>
            <a:xfrm>
              <a:off x="0" y="4385602"/>
              <a:ext cx="6832212" cy="0"/>
            </a:xfrm>
            <a:prstGeom prst="straightConnector1">
              <a:avLst/>
            </a:prstGeom>
            <a:gradFill>
              <a:gsLst>
                <a:gs pos="0">
                  <a:srgbClr val="466A9A"/>
                </a:gs>
                <a:gs pos="100000">
                  <a:srgbClr val="225183"/>
                </a:gs>
              </a:gsLst>
              <a:lin ang="5400000" scaled="0"/>
            </a:gradFill>
            <a:ln cap="rnd" cmpd="sng" w="9525">
              <a:solidFill>
                <a:srgbClr val="26588E"/>
              </a:solidFill>
              <a:prstDash val="solid"/>
              <a:round/>
              <a:headEnd len="sm" w="sm" type="none"/>
              <a:tailEnd len="sm" w="sm" type="none"/>
            </a:ln>
            <a:effectLst>
              <a:outerShdw blurRad="38100" rotWithShape="0" dir="5400000" dist="25400">
                <a:srgbClr val="000000">
                  <a:alpha val="24705"/>
                </a:srgbClr>
              </a:outerShdw>
            </a:effectLst>
          </p:spPr>
        </p:cxnSp>
        <p:sp>
          <p:nvSpPr>
            <p:cNvPr id="218" name="Google Shape;218;p4"/>
            <p:cNvSpPr/>
            <p:nvPr/>
          </p:nvSpPr>
          <p:spPr>
            <a:xfrm>
              <a:off x="0" y="4385602"/>
              <a:ext cx="6832212" cy="87660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4"/>
            <p:cNvSpPr txBox="1"/>
            <p:nvPr/>
          </p:nvSpPr>
          <p:spPr>
            <a:xfrm>
              <a:off x="0" y="4385602"/>
              <a:ext cx="6832212" cy="876606"/>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2400"/>
                <a:buFont typeface="Century Gothic"/>
                <a:buNone/>
              </a:pPr>
              <a:r>
                <a:rPr lang="en-US" sz="2400">
                  <a:solidFill>
                    <a:schemeClr val="dk1"/>
                  </a:solidFill>
                  <a:latin typeface="Century Gothic"/>
                  <a:ea typeface="Century Gothic"/>
                  <a:cs typeface="Century Gothic"/>
                  <a:sym typeface="Century Gothic"/>
                </a:rPr>
                <a:t>6. Conflicts of Interest</a:t>
              </a:r>
              <a:endParaRPr/>
            </a:p>
          </p:txBody>
        </p:sp>
      </p:grpSp>
      <p:sp>
        <p:nvSpPr>
          <p:cNvPr id="220" name="Google Shape;220;p4"/>
          <p:cNvSpPr txBox="1"/>
          <p:nvPr>
            <p:ph idx="12" type="sldNum"/>
          </p:nvPr>
        </p:nvSpPr>
        <p:spPr>
          <a:xfrm>
            <a:off x="11155472" y="641755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224" name="Shape 224"/>
        <p:cNvGrpSpPr/>
        <p:nvPr/>
      </p:nvGrpSpPr>
      <p:grpSpPr>
        <a:xfrm>
          <a:off x="0" y="0"/>
          <a:ext cx="0" cy="0"/>
          <a:chOff x="0" y="0"/>
          <a:chExt cx="0" cy="0"/>
        </a:xfrm>
      </p:grpSpPr>
      <p:sp>
        <p:nvSpPr>
          <p:cNvPr id="225" name="Google Shape;225;p5"/>
          <p:cNvSpPr/>
          <p:nvPr/>
        </p:nvSpPr>
        <p:spPr>
          <a:xfrm>
            <a:off x="1" y="0"/>
            <a:ext cx="12192000" cy="6858000"/>
          </a:xfrm>
          <a:prstGeom prst="rect">
            <a:avLst/>
          </a:prstGeom>
          <a:gradFill>
            <a:gsLst>
              <a:gs pos="0">
                <a:srgbClr val="FFFFFF"/>
              </a:gs>
              <a:gs pos="100000">
                <a:srgbClr val="C4DCE3"/>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26" name="Google Shape;226;p5"/>
          <p:cNvSpPr/>
          <p:nvPr/>
        </p:nvSpPr>
        <p:spPr>
          <a:xfrm>
            <a:off x="0" y="0"/>
            <a:ext cx="12192000" cy="2306695"/>
          </a:xfrm>
          <a:prstGeom prst="rect">
            <a:avLst/>
          </a:prstGeom>
          <a:solidFill>
            <a:srgbClr val="17293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27" name="Google Shape;227;p5"/>
          <p:cNvSpPr txBox="1"/>
          <p:nvPr>
            <p:ph type="title"/>
          </p:nvPr>
        </p:nvSpPr>
        <p:spPr>
          <a:xfrm>
            <a:off x="1843391" y="251500"/>
            <a:ext cx="9383408" cy="180369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solidFill>
                  <a:schemeClr val="lt1"/>
                </a:solidFill>
              </a:rPr>
              <a:t>1. Access to Compliance and DR</a:t>
            </a:r>
            <a:br>
              <a:rPr lang="en-US">
                <a:solidFill>
                  <a:schemeClr val="lt1"/>
                </a:solidFill>
              </a:rPr>
            </a:br>
            <a:r>
              <a:rPr lang="en-US" sz="2400">
                <a:solidFill>
                  <a:schemeClr val="lt1"/>
                </a:solidFill>
              </a:rPr>
              <a:t>TOR question: </a:t>
            </a:r>
            <a:r>
              <a:rPr i="1" lang="en-US" sz="2400">
                <a:solidFill>
                  <a:srgbClr val="82D2F0"/>
                </a:solidFill>
              </a:rPr>
              <a:t>Are the compliance and dispute resolution function accessible to Parties? </a:t>
            </a:r>
            <a:endParaRPr/>
          </a:p>
        </p:txBody>
      </p:sp>
      <p:sp>
        <p:nvSpPr>
          <p:cNvPr id="228" name="Google Shape;228;p5"/>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29" name="Google Shape;229;p5"/>
          <p:cNvSpPr txBox="1"/>
          <p:nvPr>
            <p:ph idx="1" type="body"/>
          </p:nvPr>
        </p:nvSpPr>
        <p:spPr>
          <a:xfrm>
            <a:off x="1843392" y="2623930"/>
            <a:ext cx="9383408" cy="3287292"/>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SzPts val="1800"/>
              <a:buChar char="🠶"/>
            </a:pPr>
            <a:r>
              <a:rPr lang="en-US"/>
              <a:t>Number of requests filed with AM/IPN are low, amounting to only 0.8 percent of approved projects over the last 10-year period.</a:t>
            </a:r>
            <a:endParaRPr/>
          </a:p>
          <a:p>
            <a:pPr indent="-342900" lvl="0" marL="342900" rtl="0" algn="l">
              <a:lnSpc>
                <a:spcPct val="90000"/>
              </a:lnSpc>
              <a:spcBef>
                <a:spcPts val="1000"/>
              </a:spcBef>
              <a:spcAft>
                <a:spcPts val="0"/>
              </a:spcAft>
              <a:buSzPts val="1800"/>
              <a:buChar char="🠶"/>
            </a:pPr>
            <a:r>
              <a:rPr lang="en-US"/>
              <a:t> Access criteria as laid out in the IPN Resolution and Operating Procedures are complex, difficult to understand and partly contradictory.</a:t>
            </a:r>
            <a:endParaRPr/>
          </a:p>
          <a:p>
            <a:pPr indent="-342900" lvl="0" marL="342900" rtl="0" algn="l">
              <a:lnSpc>
                <a:spcPct val="90000"/>
              </a:lnSpc>
              <a:spcBef>
                <a:spcPts val="1000"/>
              </a:spcBef>
              <a:spcAft>
                <a:spcPts val="0"/>
              </a:spcAft>
              <a:buSzPts val="1800"/>
              <a:buChar char="🠶"/>
            </a:pPr>
            <a:r>
              <a:rPr lang="en-US"/>
              <a:t> </a:t>
            </a:r>
            <a:r>
              <a:rPr b="1" i="1" lang="en-US"/>
              <a:t>Recommendation: </a:t>
            </a:r>
            <a:r>
              <a:rPr lang="en-US"/>
              <a:t>IPN Resolution and Operating Procedures should be revised to lay out clear and simple access criteria. </a:t>
            </a:r>
            <a:endParaRPr/>
          </a:p>
          <a:p>
            <a:pPr indent="-285750" lvl="1" marL="742950" rtl="0" algn="l">
              <a:lnSpc>
                <a:spcPct val="90000"/>
              </a:lnSpc>
              <a:spcBef>
                <a:spcPts val="1000"/>
              </a:spcBef>
              <a:spcAft>
                <a:spcPts val="0"/>
              </a:spcAft>
              <a:buSzPts val="1600"/>
              <a:buChar char="🠶"/>
            </a:pPr>
            <a:r>
              <a:rPr lang="en-US"/>
              <a:t>Registration criteria should be simple and predictable so that affected people understand them. </a:t>
            </a:r>
            <a:endParaRPr/>
          </a:p>
          <a:p>
            <a:pPr indent="-285750" lvl="1" marL="742950" rtl="0" algn="l">
              <a:lnSpc>
                <a:spcPct val="90000"/>
              </a:lnSpc>
              <a:spcBef>
                <a:spcPts val="1000"/>
              </a:spcBef>
              <a:spcAft>
                <a:spcPts val="0"/>
              </a:spcAft>
              <a:buSzPts val="1600"/>
              <a:buChar char="🠶"/>
            </a:pPr>
            <a:r>
              <a:rPr lang="en-US"/>
              <a:t>Eligibility assessment criteria should be more demanding. </a:t>
            </a:r>
            <a:endParaRPr b="1" i="1"/>
          </a:p>
        </p:txBody>
      </p:sp>
      <p:sp>
        <p:nvSpPr>
          <p:cNvPr id="230" name="Google Shape;230;p5"/>
          <p:cNvSpPr txBox="1"/>
          <p:nvPr>
            <p:ph idx="12" type="sldNum"/>
          </p:nvPr>
        </p:nvSpPr>
        <p:spPr>
          <a:xfrm>
            <a:off x="11226799" y="6391568"/>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C4DCE3"/>
            </a:gs>
          </a:gsLst>
          <a:path path="circle">
            <a:fillToRect b="100%" r="100%"/>
          </a:path>
          <a:tileRect l="-100%" t="-100%"/>
        </a:gradFill>
      </p:bgPr>
    </p:bg>
    <p:spTree>
      <p:nvGrpSpPr>
        <p:cNvPr id="235" name="Shape 235"/>
        <p:cNvGrpSpPr/>
        <p:nvPr/>
      </p:nvGrpSpPr>
      <p:grpSpPr>
        <a:xfrm>
          <a:off x="0" y="0"/>
          <a:ext cx="0" cy="0"/>
          <a:chOff x="0" y="0"/>
          <a:chExt cx="0" cy="0"/>
        </a:xfrm>
      </p:grpSpPr>
      <p:sp>
        <p:nvSpPr>
          <p:cNvPr id="236" name="Google Shape;236;p6"/>
          <p:cNvSpPr/>
          <p:nvPr/>
        </p:nvSpPr>
        <p:spPr>
          <a:xfrm>
            <a:off x="1" y="0"/>
            <a:ext cx="4654295"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237" name="Google Shape;237;p6"/>
          <p:cNvSpPr txBox="1"/>
          <p:nvPr>
            <p:ph type="title"/>
          </p:nvPr>
        </p:nvSpPr>
        <p:spPr>
          <a:xfrm>
            <a:off x="1433889" y="1059872"/>
            <a:ext cx="3012216" cy="48513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800"/>
              <a:buFont typeface="Century Gothic"/>
              <a:buNone/>
            </a:pPr>
            <a:r>
              <a:rPr lang="en-US" sz="2800"/>
              <a:t>IPN should have right to self-initiate an Eligibility Assessment</a:t>
            </a:r>
            <a:endParaRPr/>
          </a:p>
        </p:txBody>
      </p:sp>
      <p:sp>
        <p:nvSpPr>
          <p:cNvPr id="238" name="Google Shape;238;p6"/>
          <p:cNvSpPr/>
          <p:nvPr/>
        </p:nvSpPr>
        <p:spPr>
          <a:xfrm flipH="1" rot="10800000">
            <a:off x="-159" y="1149203"/>
            <a:ext cx="1098194" cy="514066"/>
          </a:xfrm>
          <a:custGeom>
            <a:rect b="b" l="l" r="r" t="t"/>
            <a:pathLst>
              <a:path extrusionOk="0" h="10168" w="6883">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239" name="Google Shape;239;p6"/>
          <p:cNvSpPr txBox="1"/>
          <p:nvPr>
            <p:ph idx="1" type="body"/>
          </p:nvPr>
        </p:nvSpPr>
        <p:spPr>
          <a:xfrm>
            <a:off x="5280368" y="1059872"/>
            <a:ext cx="6224244" cy="485135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Affected people are often unwilling to file a request. The IPN should be given the right to self-initiate an eligibility assessment in case of:</a:t>
            </a:r>
            <a:endParaRPr/>
          </a:p>
          <a:p>
            <a:pPr indent="-285750" lvl="1" marL="742950" rtl="0" algn="l">
              <a:spcBef>
                <a:spcPts val="1000"/>
              </a:spcBef>
              <a:spcAft>
                <a:spcPts val="0"/>
              </a:spcAft>
              <a:buSzPts val="1600"/>
              <a:buChar char="🠶"/>
            </a:pPr>
            <a:r>
              <a:rPr lang="en-US"/>
              <a:t>Concerns exist regarding particularly severe harm; </a:t>
            </a:r>
            <a:endParaRPr/>
          </a:p>
          <a:p>
            <a:pPr indent="0" lvl="1" marL="457200" rtl="0" algn="l">
              <a:spcBef>
                <a:spcPts val="1000"/>
              </a:spcBef>
              <a:spcAft>
                <a:spcPts val="0"/>
              </a:spcAft>
              <a:buSzPts val="1600"/>
              <a:buNone/>
            </a:pPr>
            <a:r>
              <a:rPr lang="en-US"/>
              <a:t>	and/or</a:t>
            </a:r>
            <a:endParaRPr/>
          </a:p>
          <a:p>
            <a:pPr indent="-285750" lvl="1" marL="742950" rtl="0" algn="l">
              <a:spcBef>
                <a:spcPts val="1000"/>
              </a:spcBef>
              <a:spcAft>
                <a:spcPts val="0"/>
              </a:spcAft>
              <a:buSzPts val="1600"/>
              <a:buChar char="🠶"/>
            </a:pPr>
            <a:r>
              <a:rPr lang="en-US"/>
              <a:t>Project-affected people may be subject to or fear reprisals, preventing them from lodging a complaint; </a:t>
            </a:r>
            <a:endParaRPr/>
          </a:p>
          <a:p>
            <a:pPr indent="0" lvl="1" marL="457200" rtl="0" algn="l">
              <a:spcBef>
                <a:spcPts val="1000"/>
              </a:spcBef>
              <a:spcAft>
                <a:spcPts val="0"/>
              </a:spcAft>
              <a:buSzPts val="1600"/>
              <a:buNone/>
            </a:pPr>
            <a:r>
              <a:rPr lang="en-US"/>
              <a:t>	and/or</a:t>
            </a:r>
            <a:endParaRPr/>
          </a:p>
          <a:p>
            <a:pPr indent="-283464" lvl="0" marL="740664" rtl="0" algn="l">
              <a:spcBef>
                <a:spcPts val="1000"/>
              </a:spcBef>
              <a:spcAft>
                <a:spcPts val="0"/>
              </a:spcAft>
              <a:buClr>
                <a:schemeClr val="accent1"/>
              </a:buClr>
              <a:buSzPts val="1600"/>
              <a:buFont typeface="Noto Sans Symbols"/>
              <a:buChar char="🠶"/>
            </a:pPr>
            <a:r>
              <a:rPr lang="en-US" sz="1600">
                <a:solidFill>
                  <a:srgbClr val="404040"/>
                </a:solidFill>
                <a:latin typeface="Century Gothic"/>
                <a:ea typeface="Century Gothic"/>
                <a:cs typeface="Century Gothic"/>
                <a:sym typeface="Century Gothic"/>
              </a:rPr>
              <a:t>The need to review environmental and/or social compliance issues of systemic importance to the World Bank.</a:t>
            </a:r>
            <a:endParaRPr sz="1600"/>
          </a:p>
          <a:p>
            <a:pPr indent="-184150" lvl="1" marL="742950" rtl="0" algn="l">
              <a:spcBef>
                <a:spcPts val="1000"/>
              </a:spcBef>
              <a:spcAft>
                <a:spcPts val="0"/>
              </a:spcAft>
              <a:buSzPts val="1600"/>
              <a:buNone/>
            </a:pPr>
            <a:r>
              <a:t/>
            </a:r>
            <a:endParaRPr/>
          </a:p>
        </p:txBody>
      </p:sp>
      <p:sp>
        <p:nvSpPr>
          <p:cNvPr id="240" name="Google Shape;240;p6"/>
          <p:cNvSpPr txBox="1"/>
          <p:nvPr>
            <p:ph idx="12" type="sldNum"/>
          </p:nvPr>
        </p:nvSpPr>
        <p:spPr>
          <a:xfrm>
            <a:off x="11270436" y="634108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44" name="Shape 244"/>
        <p:cNvGrpSpPr/>
        <p:nvPr/>
      </p:nvGrpSpPr>
      <p:grpSpPr>
        <a:xfrm>
          <a:off x="0" y="0"/>
          <a:ext cx="0" cy="0"/>
          <a:chOff x="0" y="0"/>
          <a:chExt cx="0" cy="0"/>
        </a:xfrm>
      </p:grpSpPr>
      <p:sp>
        <p:nvSpPr>
          <p:cNvPr id="245" name="Google Shape;245;p7"/>
          <p:cNvSpPr txBox="1"/>
          <p:nvPr>
            <p:ph type="title"/>
          </p:nvPr>
        </p:nvSpPr>
        <p:spPr>
          <a:xfrm>
            <a:off x="1051358" y="624110"/>
            <a:ext cx="10453253"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3600"/>
              <a:buFont typeface="Century Gothic"/>
              <a:buNone/>
            </a:pPr>
            <a:r>
              <a:rPr lang="en-US"/>
              <a:t>Recommendation: Earlier and Easier Access to DR</a:t>
            </a:r>
            <a:endParaRPr/>
          </a:p>
        </p:txBody>
      </p:sp>
      <p:sp>
        <p:nvSpPr>
          <p:cNvPr id="246" name="Google Shape;246;p7"/>
          <p:cNvSpPr txBox="1"/>
          <p:nvPr>
            <p:ph idx="1" type="body"/>
          </p:nvPr>
        </p:nvSpPr>
        <p:spPr>
          <a:xfrm>
            <a:off x="1051358" y="1905000"/>
            <a:ext cx="4788725" cy="416052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If requesters desire access to DR, this could take place after registration</a:t>
            </a:r>
            <a:endParaRPr/>
          </a:p>
          <a:p>
            <a:pPr indent="-342900" lvl="0" marL="342900" rtl="0" algn="l">
              <a:spcBef>
                <a:spcPts val="1000"/>
              </a:spcBef>
              <a:spcAft>
                <a:spcPts val="0"/>
              </a:spcAft>
              <a:buSzPts val="1800"/>
              <a:buChar char="🠶"/>
            </a:pPr>
            <a:r>
              <a:rPr lang="en-US"/>
              <a:t>DRS would conduct a short assessment to determine whether the request is suitable for DR</a:t>
            </a:r>
            <a:endParaRPr/>
          </a:p>
          <a:p>
            <a:pPr indent="-342900" lvl="0" marL="342900" rtl="0" algn="l">
              <a:spcBef>
                <a:spcPts val="1000"/>
              </a:spcBef>
              <a:spcAft>
                <a:spcPts val="0"/>
              </a:spcAft>
              <a:buSzPts val="1800"/>
              <a:buChar char="🠶"/>
            </a:pPr>
            <a:r>
              <a:rPr lang="en-US"/>
              <a:t>If yes, DRS will explore whether both parties agree to DR</a:t>
            </a:r>
            <a:endParaRPr/>
          </a:p>
          <a:p>
            <a:pPr indent="-342900" lvl="0" marL="342900" rtl="0" algn="l">
              <a:spcBef>
                <a:spcPts val="1000"/>
              </a:spcBef>
              <a:spcAft>
                <a:spcPts val="0"/>
              </a:spcAft>
              <a:buSzPts val="1800"/>
              <a:buChar char="🠶"/>
            </a:pPr>
            <a:r>
              <a:rPr lang="en-US"/>
              <a:t>If yes, DR process will be conducted</a:t>
            </a:r>
            <a:endParaRPr/>
          </a:p>
          <a:p>
            <a:pPr indent="-342900" lvl="0" marL="342900" rtl="0" algn="l">
              <a:spcBef>
                <a:spcPts val="1000"/>
              </a:spcBef>
              <a:spcAft>
                <a:spcPts val="0"/>
              </a:spcAft>
              <a:buSzPts val="1800"/>
              <a:buChar char="🠶"/>
            </a:pPr>
            <a:r>
              <a:rPr lang="en-US"/>
              <a:t>If no, request will be transferred to the compliance process </a:t>
            </a:r>
            <a:endParaRPr/>
          </a:p>
          <a:p>
            <a:pPr indent="-228600" lvl="0" marL="342900" rtl="0" algn="l">
              <a:spcBef>
                <a:spcPts val="1000"/>
              </a:spcBef>
              <a:spcAft>
                <a:spcPts val="0"/>
              </a:spcAft>
              <a:buSzPts val="1800"/>
              <a:buNone/>
            </a:pPr>
            <a:r>
              <a:t/>
            </a:r>
            <a:endParaRPr/>
          </a:p>
        </p:txBody>
      </p:sp>
      <p:pic>
        <p:nvPicPr>
          <p:cNvPr id="247" name="Google Shape;247;p7"/>
          <p:cNvPicPr preferRelativeResize="0"/>
          <p:nvPr/>
        </p:nvPicPr>
        <p:blipFill rotWithShape="1">
          <a:blip r:embed="rId3">
            <a:alphaModFix/>
          </a:blip>
          <a:srcRect b="0" l="0" r="0" t="0"/>
          <a:stretch/>
        </p:blipFill>
        <p:spPr>
          <a:xfrm>
            <a:off x="6096000" y="1536094"/>
            <a:ext cx="5770826" cy="5041130"/>
          </a:xfrm>
          <a:prstGeom prst="rect">
            <a:avLst/>
          </a:prstGeom>
          <a:noFill/>
          <a:ln>
            <a:noFill/>
          </a:ln>
        </p:spPr>
      </p:pic>
      <p:sp>
        <p:nvSpPr>
          <p:cNvPr id="248" name="Google Shape;248;p7"/>
          <p:cNvSpPr txBox="1"/>
          <p:nvPr>
            <p:ph idx="12" type="sldNum"/>
          </p:nvPr>
        </p:nvSpPr>
        <p:spPr>
          <a:xfrm>
            <a:off x="11348469" y="6497573"/>
            <a:ext cx="779767" cy="360427"/>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52" name="Shape 252"/>
        <p:cNvGrpSpPr/>
        <p:nvPr/>
      </p:nvGrpSpPr>
      <p:grpSpPr>
        <a:xfrm>
          <a:off x="0" y="0"/>
          <a:ext cx="0" cy="0"/>
          <a:chOff x="0" y="0"/>
          <a:chExt cx="0" cy="0"/>
        </a:xfrm>
      </p:grpSpPr>
      <p:sp>
        <p:nvSpPr>
          <p:cNvPr id="253" name="Google Shape;253;p8"/>
          <p:cNvSpPr txBox="1"/>
          <p:nvPr>
            <p:ph type="title"/>
          </p:nvPr>
        </p:nvSpPr>
        <p:spPr>
          <a:xfrm>
            <a:off x="1051358" y="624110"/>
            <a:ext cx="10453253"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3600"/>
              <a:buFont typeface="Century Gothic"/>
              <a:buNone/>
            </a:pPr>
            <a:r>
              <a:rPr lang="en-US"/>
              <a:t>Present Access to DR </a:t>
            </a:r>
            <a:endParaRPr/>
          </a:p>
        </p:txBody>
      </p:sp>
      <p:sp>
        <p:nvSpPr>
          <p:cNvPr id="254" name="Google Shape;254;p8"/>
          <p:cNvSpPr txBox="1"/>
          <p:nvPr>
            <p:ph idx="1" type="body"/>
          </p:nvPr>
        </p:nvSpPr>
        <p:spPr>
          <a:xfrm>
            <a:off x="1051358" y="1905000"/>
            <a:ext cx="5197042" cy="416052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Access to DR comes late– in most cases 3.5 months after registration of request. </a:t>
            </a:r>
            <a:endParaRPr/>
          </a:p>
          <a:p>
            <a:pPr indent="-342900" lvl="0" marL="342900" rtl="0" algn="l">
              <a:spcBef>
                <a:spcPts val="1000"/>
              </a:spcBef>
              <a:spcAft>
                <a:spcPts val="0"/>
              </a:spcAft>
              <a:buSzPts val="1800"/>
              <a:buChar char="🠶"/>
            </a:pPr>
            <a:r>
              <a:rPr lang="en-US"/>
              <a:t>Access is embedded into compliance access which focuses on noncompliance with Bank policy. </a:t>
            </a:r>
            <a:endParaRPr/>
          </a:p>
          <a:p>
            <a:pPr indent="-342900" lvl="0" marL="342900" rtl="0" algn="l">
              <a:spcBef>
                <a:spcPts val="1000"/>
              </a:spcBef>
              <a:spcAft>
                <a:spcPts val="0"/>
              </a:spcAft>
              <a:buSzPts val="1800"/>
              <a:buChar char="🠶"/>
            </a:pPr>
            <a:r>
              <a:rPr lang="en-US"/>
              <a:t>Noncompliance with Bank policies is not the subject of the DR process. </a:t>
            </a:r>
            <a:endParaRPr/>
          </a:p>
          <a:p>
            <a:pPr indent="-228600" lvl="0" marL="342900" rtl="0" algn="l">
              <a:spcBef>
                <a:spcPts val="1000"/>
              </a:spcBef>
              <a:spcAft>
                <a:spcPts val="0"/>
              </a:spcAft>
              <a:buSzPts val="1800"/>
              <a:buNone/>
            </a:pPr>
            <a:r>
              <a:t/>
            </a:r>
            <a:endParaRPr/>
          </a:p>
        </p:txBody>
      </p:sp>
      <p:pic>
        <p:nvPicPr>
          <p:cNvPr descr="A diagram of a flowchart&#10;&#10;Description automatically generated" id="255" name="Google Shape;255;p8"/>
          <p:cNvPicPr preferRelativeResize="0"/>
          <p:nvPr/>
        </p:nvPicPr>
        <p:blipFill rotWithShape="1">
          <a:blip r:embed="rId3">
            <a:alphaModFix/>
          </a:blip>
          <a:srcRect b="0" l="0" r="0" t="0"/>
          <a:stretch/>
        </p:blipFill>
        <p:spPr>
          <a:xfrm>
            <a:off x="7086600" y="1264554"/>
            <a:ext cx="4418011" cy="5371443"/>
          </a:xfrm>
          <a:prstGeom prst="rect">
            <a:avLst/>
          </a:prstGeom>
          <a:noFill/>
          <a:ln>
            <a:noFill/>
          </a:ln>
        </p:spPr>
      </p:pic>
      <p:sp>
        <p:nvSpPr>
          <p:cNvPr id="256" name="Google Shape;256;p8"/>
          <p:cNvSpPr txBox="1"/>
          <p:nvPr>
            <p:ph idx="12" type="sldNum"/>
          </p:nvPr>
        </p:nvSpPr>
        <p:spPr>
          <a:xfrm>
            <a:off x="11292739" y="6361405"/>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60" name="Shape 260"/>
        <p:cNvGrpSpPr/>
        <p:nvPr/>
      </p:nvGrpSpPr>
      <p:grpSpPr>
        <a:xfrm>
          <a:off x="0" y="0"/>
          <a:ext cx="0" cy="0"/>
          <a:chOff x="0" y="0"/>
          <a:chExt cx="0" cy="0"/>
        </a:xfrm>
      </p:grpSpPr>
      <p:sp>
        <p:nvSpPr>
          <p:cNvPr id="261" name="Google Shape;261;p9"/>
          <p:cNvSpPr txBox="1"/>
          <p:nvPr>
            <p:ph type="title"/>
          </p:nvPr>
        </p:nvSpPr>
        <p:spPr>
          <a:xfrm>
            <a:off x="777240" y="624109"/>
            <a:ext cx="6335121" cy="144852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168DBA"/>
              </a:buClr>
              <a:buSzPts val="2800"/>
              <a:buFont typeface="Century Gothic"/>
              <a:buNone/>
            </a:pPr>
            <a:r>
              <a:rPr lang="en-US" sz="2800"/>
              <a:t>If Early Access is not adopted, then Adjustment for Requester Choice is essential </a:t>
            </a:r>
            <a:endParaRPr/>
          </a:p>
        </p:txBody>
      </p:sp>
      <p:sp>
        <p:nvSpPr>
          <p:cNvPr id="262" name="Google Shape;262;p9"/>
          <p:cNvSpPr txBox="1"/>
          <p:nvPr>
            <p:ph idx="1" type="body"/>
          </p:nvPr>
        </p:nvSpPr>
        <p:spPr>
          <a:xfrm>
            <a:off x="1066396" y="2270759"/>
            <a:ext cx="5197042" cy="3962399"/>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DRS would ask requesters after approval for investigation whether they wish to pursue DR, as now provided.</a:t>
            </a:r>
            <a:endParaRPr/>
          </a:p>
          <a:p>
            <a:pPr indent="-342900" lvl="0" marL="342900" rtl="0" algn="l">
              <a:spcBef>
                <a:spcPts val="1000"/>
              </a:spcBef>
              <a:spcAft>
                <a:spcPts val="0"/>
              </a:spcAft>
              <a:buSzPts val="1800"/>
              <a:buChar char="🠶"/>
            </a:pPr>
            <a:r>
              <a:rPr lang="en-US"/>
              <a:t>If the answer is no, the request proceeds without interruption to compliance investigation and no offer of DR would be made to the other party. </a:t>
            </a:r>
            <a:endParaRPr/>
          </a:p>
          <a:p>
            <a:pPr indent="-342900" lvl="0" marL="342900" rtl="0" algn="l">
              <a:spcBef>
                <a:spcPts val="1000"/>
              </a:spcBef>
              <a:spcAft>
                <a:spcPts val="0"/>
              </a:spcAft>
              <a:buSzPts val="1800"/>
              <a:buChar char="🠶"/>
            </a:pPr>
            <a:r>
              <a:rPr lang="en-US"/>
              <a:t>Requesters who wish to explore DR would be transferred to DRS for 40 days to establish whether DR is possible. </a:t>
            </a:r>
            <a:endParaRPr/>
          </a:p>
          <a:p>
            <a:pPr indent="-228600" lvl="0" marL="342900" rtl="0" algn="l">
              <a:spcBef>
                <a:spcPts val="1000"/>
              </a:spcBef>
              <a:spcAft>
                <a:spcPts val="0"/>
              </a:spcAft>
              <a:buSzPts val="1800"/>
              <a:buNone/>
            </a:pPr>
            <a:r>
              <a:t/>
            </a:r>
            <a:endParaRPr/>
          </a:p>
        </p:txBody>
      </p:sp>
      <p:pic>
        <p:nvPicPr>
          <p:cNvPr descr="A diagram of a company&#10;&#10;Description automatically generated" id="263" name="Google Shape;263;p9"/>
          <p:cNvPicPr preferRelativeResize="0"/>
          <p:nvPr/>
        </p:nvPicPr>
        <p:blipFill rotWithShape="1">
          <a:blip r:embed="rId3">
            <a:alphaModFix/>
          </a:blip>
          <a:srcRect b="0" l="0" r="0" t="0"/>
          <a:stretch/>
        </p:blipFill>
        <p:spPr>
          <a:xfrm>
            <a:off x="7112361" y="1148026"/>
            <a:ext cx="4622439" cy="5252773"/>
          </a:xfrm>
          <a:prstGeom prst="rect">
            <a:avLst/>
          </a:prstGeom>
          <a:noFill/>
          <a:ln>
            <a:noFill/>
          </a:ln>
        </p:spPr>
      </p:pic>
      <p:sp>
        <p:nvSpPr>
          <p:cNvPr id="264" name="Google Shape;264;p9"/>
          <p:cNvSpPr txBox="1"/>
          <p:nvPr>
            <p:ph idx="12" type="sldNum"/>
          </p:nvPr>
        </p:nvSpPr>
        <p:spPr>
          <a:xfrm>
            <a:off x="11344916" y="6411577"/>
            <a:ext cx="779767" cy="350203"/>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solidFill>
                  <a:schemeClr val="dk1"/>
                </a:solidFill>
              </a:rPr>
              <a:t>‹#›</a:t>
            </a:fld>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Wisp">
  <a:themeElements>
    <a:clrScheme name="Wisp">
      <a:dk1>
        <a:srgbClr val="000000"/>
      </a:dk1>
      <a:lt1>
        <a:srgbClr val="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2024-06-15T12:29:20Z</dcterms:created>
  <dc:creator>Sara Springle</dc:creator>
</cp:coreProperties>
</file>